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5143500" type="screen16x9"/>
  <p:notesSz cx="9144000" cy="51435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26" d="100"/>
          <a:sy n="126" d="100"/>
        </p:scale>
        <p:origin x="-1194" y="-43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12/19/2018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FF8C3B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2A389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12/19/2018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FF8C3B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12/19/2018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FF8C3B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12/19/2018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12/19/2018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6552" y="53614"/>
            <a:ext cx="8350895" cy="15525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FF8C3B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35817" y="1222360"/>
            <a:ext cx="7821295" cy="3562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2A389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12/19/2018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0.jpeg"/><Relationship Id="rId7" Type="http://schemas.openxmlformats.org/officeDocument/2006/relationships/image" Target="../media/image33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6.jpeg"/><Relationship Id="rId7" Type="http://schemas.openxmlformats.org/officeDocument/2006/relationships/image" Target="../media/image2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10" Type="http://schemas.openxmlformats.org/officeDocument/2006/relationships/image" Target="../media/image41.jpeg"/><Relationship Id="rId4" Type="http://schemas.openxmlformats.org/officeDocument/2006/relationships/image" Target="../media/image24.png"/><Relationship Id="rId9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png"/><Relationship Id="rId10" Type="http://schemas.openxmlformats.org/officeDocument/2006/relationships/image" Target="../media/image26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53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hyperlink" Target="http://dostupnaysreda.ru/" TargetMode="Externa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xey.nik@gmail.com" TargetMode="External"/><Relationship Id="rId5" Type="http://schemas.openxmlformats.org/officeDocument/2006/relationships/image" Target="../media/image1.jpeg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8" y="-11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0" y="0"/>
                </a:moveTo>
                <a:lnTo>
                  <a:pt x="9143981" y="0"/>
                </a:lnTo>
                <a:lnTo>
                  <a:pt x="9143981" y="5143489"/>
                </a:lnTo>
                <a:lnTo>
                  <a:pt x="0" y="5143489"/>
                </a:lnTo>
                <a:lnTo>
                  <a:pt x="0" y="0"/>
                </a:lnTo>
                <a:close/>
              </a:path>
            </a:pathLst>
          </a:custGeom>
          <a:solidFill>
            <a:srgbClr val="2A38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128783" y="15"/>
            <a:ext cx="1015365" cy="1015365"/>
          </a:xfrm>
          <a:custGeom>
            <a:avLst/>
            <a:gdLst/>
            <a:ahLst/>
            <a:cxnLst/>
            <a:rect l="l" t="t" r="r" b="b"/>
            <a:pathLst>
              <a:path w="1015365" h="1015365">
                <a:moveTo>
                  <a:pt x="0" y="0"/>
                </a:moveTo>
                <a:lnTo>
                  <a:pt x="1015197" y="0"/>
                </a:lnTo>
                <a:lnTo>
                  <a:pt x="1015197" y="1015197"/>
                </a:lnTo>
                <a:lnTo>
                  <a:pt x="0" y="1015197"/>
                </a:lnTo>
                <a:lnTo>
                  <a:pt x="0" y="0"/>
                </a:lnTo>
                <a:close/>
              </a:path>
            </a:pathLst>
          </a:custGeom>
          <a:solidFill>
            <a:srgbClr val="212D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113461" y="4"/>
            <a:ext cx="1015365" cy="1015365"/>
          </a:xfrm>
          <a:custGeom>
            <a:avLst/>
            <a:gdLst/>
            <a:ahLst/>
            <a:cxnLst/>
            <a:rect l="l" t="t" r="r" b="b"/>
            <a:pathLst>
              <a:path w="1015365" h="1015365">
                <a:moveTo>
                  <a:pt x="1015197" y="1015198"/>
                </a:moveTo>
                <a:lnTo>
                  <a:pt x="0" y="1015198"/>
                </a:lnTo>
                <a:lnTo>
                  <a:pt x="1015197" y="0"/>
                </a:lnTo>
                <a:lnTo>
                  <a:pt x="1015197" y="1015198"/>
                </a:lnTo>
                <a:close/>
              </a:path>
            </a:pathLst>
          </a:custGeom>
          <a:solidFill>
            <a:srgbClr val="3849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13585" y="106"/>
            <a:ext cx="1015365" cy="1015365"/>
          </a:xfrm>
          <a:custGeom>
            <a:avLst/>
            <a:gdLst/>
            <a:ahLst/>
            <a:cxnLst/>
            <a:rect l="l" t="t" r="r" b="b"/>
            <a:pathLst>
              <a:path w="1015365" h="1015365">
                <a:moveTo>
                  <a:pt x="0" y="1015198"/>
                </a:moveTo>
                <a:lnTo>
                  <a:pt x="0" y="0"/>
                </a:lnTo>
                <a:lnTo>
                  <a:pt x="1015197" y="0"/>
                </a:lnTo>
                <a:lnTo>
                  <a:pt x="0" y="1015198"/>
                </a:lnTo>
                <a:close/>
              </a:path>
            </a:pathLst>
          </a:custGeom>
          <a:solidFill>
            <a:srgbClr val="7790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98363" y="96"/>
            <a:ext cx="1015365" cy="1015365"/>
          </a:xfrm>
          <a:custGeom>
            <a:avLst/>
            <a:gdLst/>
            <a:ahLst/>
            <a:cxnLst/>
            <a:rect l="l" t="t" r="r" b="b"/>
            <a:pathLst>
              <a:path w="1015365" h="1015365">
                <a:moveTo>
                  <a:pt x="1015197" y="1015198"/>
                </a:moveTo>
                <a:lnTo>
                  <a:pt x="0" y="0"/>
                </a:lnTo>
                <a:lnTo>
                  <a:pt x="1015197" y="0"/>
                </a:lnTo>
                <a:lnTo>
                  <a:pt x="1015197" y="1015198"/>
                </a:lnTo>
                <a:close/>
              </a:path>
            </a:pathLst>
          </a:custGeom>
          <a:solidFill>
            <a:srgbClr val="212D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128783" y="1015373"/>
            <a:ext cx="1015365" cy="1015365"/>
          </a:xfrm>
          <a:custGeom>
            <a:avLst/>
            <a:gdLst/>
            <a:ahLst/>
            <a:cxnLst/>
            <a:rect l="l" t="t" r="r" b="b"/>
            <a:pathLst>
              <a:path w="1015365" h="1015364">
                <a:moveTo>
                  <a:pt x="1015197" y="1015197"/>
                </a:moveTo>
                <a:lnTo>
                  <a:pt x="0" y="0"/>
                </a:lnTo>
                <a:lnTo>
                  <a:pt x="1015197" y="0"/>
                </a:lnTo>
                <a:lnTo>
                  <a:pt x="1015197" y="1015197"/>
                </a:lnTo>
                <a:close/>
              </a:path>
            </a:pathLst>
          </a:custGeom>
          <a:solidFill>
            <a:srgbClr val="7790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144143" y="346119"/>
            <a:ext cx="6477000" cy="2774862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518159" marR="5080" indent="-506095">
              <a:lnSpc>
                <a:spcPct val="100699"/>
              </a:lnSpc>
              <a:spcBef>
                <a:spcPts val="70"/>
              </a:spcBef>
            </a:pPr>
            <a:r>
              <a:rPr lang="ru-RU" sz="3600" spc="-10" dirty="0" smtClean="0"/>
              <a:t>   </a:t>
            </a:r>
            <a:r>
              <a:rPr sz="3600" spc="-10" dirty="0" smtClean="0"/>
              <a:t>«</a:t>
            </a:r>
            <a:r>
              <a:rPr sz="3600" spc="-10" dirty="0" err="1" smtClean="0">
                <a:latin typeface="Times New Roman"/>
                <a:cs typeface="Times New Roman"/>
              </a:rPr>
              <a:t>Доступность</a:t>
            </a:r>
            <a:r>
              <a:rPr sz="3600" spc="-85" dirty="0" smtClean="0">
                <a:latin typeface="Times New Roman"/>
                <a:cs typeface="Times New Roman"/>
              </a:rPr>
              <a:t> </a:t>
            </a:r>
            <a:r>
              <a:rPr lang="ru-RU" sz="3600" spc="-5" dirty="0" smtClean="0">
                <a:latin typeface="Times New Roman"/>
                <a:cs typeface="Times New Roman"/>
              </a:rPr>
              <a:t>гостиниц        и иных средств</a:t>
            </a:r>
            <a:r>
              <a:rPr lang="ru-RU" sz="3600" spc="-10" dirty="0" smtClean="0">
                <a:latin typeface="Times New Roman"/>
                <a:cs typeface="Times New Roman"/>
              </a:rPr>
              <a:t> размещения для </a:t>
            </a:r>
            <a:r>
              <a:rPr lang="ru-RU" sz="3600" spc="-5" dirty="0" smtClean="0">
                <a:latin typeface="Times New Roman"/>
                <a:cs typeface="Times New Roman"/>
              </a:rPr>
              <a:t>маломобильных </a:t>
            </a:r>
            <a:r>
              <a:rPr lang="ru-RU" sz="3600" spc="-5" dirty="0">
                <a:latin typeface="Times New Roman"/>
                <a:cs typeface="Times New Roman"/>
              </a:rPr>
              <a:t>групп населения</a:t>
            </a:r>
            <a:r>
              <a:rPr lang="ru-RU" sz="3600" spc="-5" dirty="0" smtClean="0">
                <a:latin typeface="Times New Roman"/>
                <a:cs typeface="Times New Roman"/>
              </a:rPr>
              <a:t>.»</a:t>
            </a:r>
            <a:r>
              <a:rPr lang="ru-RU" sz="3600" dirty="0">
                <a:latin typeface="Times New Roman"/>
                <a:cs typeface="Times New Roman"/>
              </a:rPr>
              <a:t/>
            </a:r>
            <a:br>
              <a:rPr lang="ru-RU" sz="3600" dirty="0">
                <a:latin typeface="Times New Roman"/>
                <a:cs typeface="Times New Roman"/>
              </a:rPr>
            </a:br>
            <a:endParaRPr sz="36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91786" y="1733550"/>
            <a:ext cx="7609840" cy="536814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74295" marR="5080" indent="-62230">
              <a:lnSpc>
                <a:spcPct val="100699"/>
              </a:lnSpc>
              <a:spcBef>
                <a:spcPts val="70"/>
              </a:spcBef>
            </a:pPr>
            <a:endParaRPr sz="360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565168" y="3397211"/>
            <a:ext cx="5214620" cy="150749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9525" indent="3828415" algn="r">
              <a:lnSpc>
                <a:spcPct val="101600"/>
              </a:lnSpc>
              <a:spcBef>
                <a:spcPts val="70"/>
              </a:spcBef>
            </a:pP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В.А.</a:t>
            </a:r>
            <a:r>
              <a:rPr sz="1600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Кондакова  </a:t>
            </a:r>
            <a:r>
              <a:rPr sz="1600" spc="-5">
                <a:solidFill>
                  <a:srgbClr val="FFFFFF"/>
                </a:solidFill>
                <a:latin typeface="Times New Roman"/>
                <a:cs typeface="Times New Roman"/>
              </a:rPr>
              <a:t>Председатель </a:t>
            </a:r>
            <a:r>
              <a:rPr lang="ru-RU" sz="1600" spc="-5" smtClean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1600" spc="-5" smtClean="0">
                <a:solidFill>
                  <a:srgbClr val="FFFFFF"/>
                </a:solidFill>
                <a:latin typeface="Times New Roman"/>
                <a:cs typeface="Times New Roman"/>
              </a:rPr>
              <a:t>НО</a:t>
            </a:r>
            <a:r>
              <a:rPr sz="1600" spc="-65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«НПС</a:t>
            </a:r>
            <a:r>
              <a:rPr sz="16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Социального  предпринимательства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16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совместного</a:t>
            </a:r>
            <a:r>
              <a:rPr sz="16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жизнеустройства»,  эксперт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в области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создания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16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обеспечения</a:t>
            </a:r>
            <a:r>
              <a:rPr sz="16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безбарьерной  среды для людей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с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инвалидностью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и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маломобильных</a:t>
            </a:r>
            <a:r>
              <a:rPr sz="16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групп</a:t>
            </a:r>
            <a:endParaRPr sz="1600" dirty="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30"/>
              </a:spcBef>
            </a:pP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населения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0" y="3739650"/>
            <a:ext cx="1417594" cy="14038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8741" y="413980"/>
            <a:ext cx="8006715" cy="448309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650"/>
              </a:lnSpc>
              <a:spcBef>
                <a:spcPts val="180"/>
              </a:spcBef>
            </a:pPr>
            <a:r>
              <a:rPr sz="1400" b="1" spc="-5" dirty="0">
                <a:solidFill>
                  <a:srgbClr val="FF8C3B"/>
                </a:solidFill>
                <a:latin typeface="Verdana"/>
                <a:cs typeface="Verdana"/>
              </a:rPr>
              <a:t>Паспорт доступности объекта санатория «Буревестник». Приложение </a:t>
            </a:r>
            <a:r>
              <a:rPr sz="1400" b="1" dirty="0">
                <a:solidFill>
                  <a:srgbClr val="FF8C3B"/>
                </a:solidFill>
                <a:latin typeface="Verdana"/>
                <a:cs typeface="Verdana"/>
              </a:rPr>
              <a:t>к </a:t>
            </a:r>
            <a:r>
              <a:rPr sz="1400" b="1" spc="-5" dirty="0">
                <a:solidFill>
                  <a:srgbClr val="FF8C3B"/>
                </a:solidFill>
                <a:latin typeface="Verdana"/>
                <a:cs typeface="Verdana"/>
              </a:rPr>
              <a:t>акту  обследования.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280633" y="4288516"/>
            <a:ext cx="863348" cy="8549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85246" y="1030797"/>
            <a:ext cx="5384939" cy="38367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8741" y="413980"/>
            <a:ext cx="8006715" cy="448309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650"/>
              </a:lnSpc>
              <a:spcBef>
                <a:spcPts val="180"/>
              </a:spcBef>
            </a:pPr>
            <a:r>
              <a:rPr sz="1400" b="1" spc="-5" dirty="0">
                <a:solidFill>
                  <a:srgbClr val="FF8C3B"/>
                </a:solidFill>
                <a:latin typeface="Verdana"/>
                <a:cs typeface="Verdana"/>
              </a:rPr>
              <a:t>Паспорт доступности объекта санатория «Буревестник». Приложение </a:t>
            </a:r>
            <a:r>
              <a:rPr sz="1400" b="1" dirty="0">
                <a:solidFill>
                  <a:srgbClr val="FF8C3B"/>
                </a:solidFill>
                <a:latin typeface="Verdana"/>
                <a:cs typeface="Verdana"/>
              </a:rPr>
              <a:t>к </a:t>
            </a:r>
            <a:r>
              <a:rPr sz="1400" b="1" spc="-5" dirty="0">
                <a:solidFill>
                  <a:srgbClr val="FF8C3B"/>
                </a:solidFill>
                <a:latin typeface="Verdana"/>
                <a:cs typeface="Verdana"/>
              </a:rPr>
              <a:t>акту  обследования.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280633" y="4288516"/>
            <a:ext cx="863348" cy="8549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5274" y="1043397"/>
            <a:ext cx="4217366" cy="31630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4715" y="1043397"/>
            <a:ext cx="4217366" cy="31630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8741" y="413980"/>
            <a:ext cx="8006715" cy="448309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650"/>
              </a:lnSpc>
              <a:spcBef>
                <a:spcPts val="180"/>
              </a:spcBef>
            </a:pPr>
            <a:r>
              <a:rPr sz="1400" b="1" spc="-5" dirty="0">
                <a:solidFill>
                  <a:srgbClr val="FF8C3B"/>
                </a:solidFill>
                <a:latin typeface="Verdana"/>
                <a:cs typeface="Verdana"/>
              </a:rPr>
              <a:t>Паспорт доступности объекта санатория «Буревестник». Приложение </a:t>
            </a:r>
            <a:r>
              <a:rPr sz="1400" b="1" dirty="0">
                <a:solidFill>
                  <a:srgbClr val="FF8C3B"/>
                </a:solidFill>
                <a:latin typeface="Verdana"/>
                <a:cs typeface="Verdana"/>
              </a:rPr>
              <a:t>к </a:t>
            </a:r>
            <a:r>
              <a:rPr sz="1400" b="1" spc="-5" dirty="0">
                <a:solidFill>
                  <a:srgbClr val="FF8C3B"/>
                </a:solidFill>
                <a:latin typeface="Verdana"/>
                <a:cs typeface="Verdana"/>
              </a:rPr>
              <a:t>акту  обследования.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280633" y="4288516"/>
            <a:ext cx="863348" cy="8549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3824" y="890998"/>
            <a:ext cx="3891492" cy="29186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72940" y="890998"/>
            <a:ext cx="4377916" cy="29186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8741" y="413980"/>
            <a:ext cx="8006715" cy="448309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650"/>
              </a:lnSpc>
              <a:spcBef>
                <a:spcPts val="180"/>
              </a:spcBef>
            </a:pPr>
            <a:r>
              <a:rPr sz="1400" b="1" spc="-5" dirty="0">
                <a:solidFill>
                  <a:srgbClr val="FF8C3B"/>
                </a:solidFill>
                <a:latin typeface="Verdana"/>
                <a:cs typeface="Verdana"/>
              </a:rPr>
              <a:t>Паспорт доступности объекта санатория «Буревестник». Приложение </a:t>
            </a:r>
            <a:r>
              <a:rPr sz="1400" b="1" dirty="0">
                <a:solidFill>
                  <a:srgbClr val="FF8C3B"/>
                </a:solidFill>
                <a:latin typeface="Verdana"/>
                <a:cs typeface="Verdana"/>
              </a:rPr>
              <a:t>к </a:t>
            </a:r>
            <a:r>
              <a:rPr sz="1400" b="1" spc="-5" dirty="0">
                <a:solidFill>
                  <a:srgbClr val="FF8C3B"/>
                </a:solidFill>
                <a:latin typeface="Verdana"/>
                <a:cs typeface="Verdana"/>
              </a:rPr>
              <a:t>акту  обследования.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280633" y="4288516"/>
            <a:ext cx="863348" cy="8549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46209" y="1158297"/>
            <a:ext cx="5463014" cy="37211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8741" y="413980"/>
            <a:ext cx="8006715" cy="448309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650"/>
              </a:lnSpc>
              <a:spcBef>
                <a:spcPts val="180"/>
              </a:spcBef>
            </a:pPr>
            <a:r>
              <a:rPr sz="1400" b="1" spc="-5" dirty="0">
                <a:solidFill>
                  <a:srgbClr val="FF8C3B"/>
                </a:solidFill>
                <a:latin typeface="Verdana"/>
                <a:cs typeface="Verdana"/>
              </a:rPr>
              <a:t>Паспорт доступности объекта санатория «Буревестник». Приложение </a:t>
            </a:r>
            <a:r>
              <a:rPr sz="1400" b="1" dirty="0">
                <a:solidFill>
                  <a:srgbClr val="FF8C3B"/>
                </a:solidFill>
                <a:latin typeface="Verdana"/>
                <a:cs typeface="Verdana"/>
              </a:rPr>
              <a:t>к </a:t>
            </a:r>
            <a:r>
              <a:rPr sz="1400" b="1" spc="-5" dirty="0">
                <a:solidFill>
                  <a:srgbClr val="FF8C3B"/>
                </a:solidFill>
                <a:latin typeface="Verdana"/>
                <a:cs typeface="Verdana"/>
              </a:rPr>
              <a:t>акту  обследования.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280633" y="4288516"/>
            <a:ext cx="863348" cy="8549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79874" y="1072847"/>
            <a:ext cx="4045266" cy="30339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8240" y="1072850"/>
            <a:ext cx="4045266" cy="30339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6524" rIns="0" bIns="0" rtlCol="0">
            <a:spAutoFit/>
          </a:bodyPr>
          <a:lstStyle/>
          <a:p>
            <a:pPr marL="228600" marR="50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Обучение персонала по вопросам доступности.  Дистанционное </a:t>
            </a:r>
            <a:r>
              <a:rPr dirty="0"/>
              <a:t>и</a:t>
            </a:r>
            <a:r>
              <a:rPr spc="-10" dirty="0"/>
              <a:t> </a:t>
            </a:r>
            <a:r>
              <a:rPr spc="-5" dirty="0"/>
              <a:t>очное.</a:t>
            </a:r>
          </a:p>
        </p:txBody>
      </p:sp>
      <p:sp>
        <p:nvSpPr>
          <p:cNvPr id="3" name="object 3"/>
          <p:cNvSpPr/>
          <p:nvPr/>
        </p:nvSpPr>
        <p:spPr>
          <a:xfrm>
            <a:off x="8280633" y="4288516"/>
            <a:ext cx="863348" cy="8549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99646" y="1092541"/>
            <a:ext cx="7560309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429259" indent="-416559">
              <a:lnSpc>
                <a:spcPct val="100000"/>
              </a:lnSpc>
              <a:spcBef>
                <a:spcPts val="130"/>
              </a:spcBef>
              <a:buAutoNum type="arabicPeriod"/>
              <a:tabLst>
                <a:tab pos="429259" algn="l"/>
                <a:tab pos="429895" algn="l"/>
              </a:tabLst>
            </a:pPr>
            <a:r>
              <a:rPr sz="1950" b="1" spc="10" dirty="0">
                <a:solidFill>
                  <a:srgbClr val="2A3890"/>
                </a:solidFill>
                <a:latin typeface="Times New Roman"/>
                <a:cs typeface="Times New Roman"/>
              </a:rPr>
              <a:t>Сокращает затраты на </a:t>
            </a:r>
            <a:r>
              <a:rPr sz="1950" b="1" spc="15" dirty="0">
                <a:solidFill>
                  <a:srgbClr val="2A3890"/>
                </a:solidFill>
                <a:latin typeface="Times New Roman"/>
                <a:cs typeface="Times New Roman"/>
              </a:rPr>
              <a:t>обеспечение </a:t>
            </a:r>
            <a:r>
              <a:rPr sz="1950" b="1" spc="10" dirty="0">
                <a:solidFill>
                  <a:srgbClr val="2A3890"/>
                </a:solidFill>
                <a:latin typeface="Times New Roman"/>
                <a:cs typeface="Times New Roman"/>
              </a:rPr>
              <a:t>доступности</a:t>
            </a:r>
            <a:r>
              <a:rPr sz="1950" b="1" spc="-75" dirty="0">
                <a:solidFill>
                  <a:srgbClr val="2A3890"/>
                </a:solidFill>
                <a:latin typeface="Times New Roman"/>
                <a:cs typeface="Times New Roman"/>
              </a:rPr>
              <a:t> </a:t>
            </a:r>
            <a:r>
              <a:rPr sz="1950" b="1" spc="15" dirty="0">
                <a:solidFill>
                  <a:srgbClr val="2A3890"/>
                </a:solidFill>
                <a:latin typeface="Times New Roman"/>
                <a:cs typeface="Times New Roman"/>
              </a:rPr>
              <a:t>организации.</a:t>
            </a:r>
            <a:endParaRPr sz="1950">
              <a:latin typeface="Times New Roman"/>
              <a:cs typeface="Times New Roman"/>
            </a:endParaRPr>
          </a:p>
          <a:p>
            <a:pPr marL="429259" indent="-416559">
              <a:lnSpc>
                <a:spcPct val="100000"/>
              </a:lnSpc>
              <a:spcBef>
                <a:spcPts val="60"/>
              </a:spcBef>
              <a:buAutoNum type="arabicPeriod"/>
              <a:tabLst>
                <a:tab pos="429259" algn="l"/>
                <a:tab pos="429895" algn="l"/>
              </a:tabLst>
            </a:pPr>
            <a:r>
              <a:rPr sz="1950" b="1" spc="10" dirty="0">
                <a:solidFill>
                  <a:srgbClr val="2A3890"/>
                </a:solidFill>
                <a:latin typeface="Times New Roman"/>
                <a:cs typeface="Times New Roman"/>
              </a:rPr>
              <a:t>Ситуационная помощь может заменить технические</a:t>
            </a:r>
            <a:r>
              <a:rPr sz="1950" b="1" spc="-5" dirty="0">
                <a:solidFill>
                  <a:srgbClr val="2A3890"/>
                </a:solidFill>
                <a:latin typeface="Times New Roman"/>
                <a:cs typeface="Times New Roman"/>
              </a:rPr>
              <a:t> </a:t>
            </a:r>
            <a:r>
              <a:rPr sz="1950" b="1" spc="5" dirty="0">
                <a:solidFill>
                  <a:srgbClr val="2A3890"/>
                </a:solidFill>
                <a:latin typeface="Times New Roman"/>
                <a:cs typeface="Times New Roman"/>
              </a:rPr>
              <a:t>средства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966849" y="1762996"/>
            <a:ext cx="3177132" cy="24818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6298" y="1978221"/>
            <a:ext cx="4832290" cy="28027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14716" y="0"/>
            <a:ext cx="3829265" cy="2484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9243" y="324098"/>
            <a:ext cx="3328132" cy="15773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55426" y="2467088"/>
            <a:ext cx="7249159" cy="2059939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>
              <a:lnSpc>
                <a:spcPts val="3900"/>
              </a:lnSpc>
              <a:spcBef>
                <a:spcPts val="580"/>
              </a:spcBef>
            </a:pPr>
            <a:r>
              <a:rPr sz="3600" spc="-5" dirty="0">
                <a:solidFill>
                  <a:srgbClr val="262626"/>
                </a:solidFill>
                <a:latin typeface="Verdana"/>
                <a:cs typeface="Verdana"/>
              </a:rPr>
              <a:t>Доступная среда для глухих</a:t>
            </a:r>
            <a:r>
              <a:rPr sz="3600" spc="-95" dirty="0">
                <a:solidFill>
                  <a:srgbClr val="262626"/>
                </a:solidFill>
                <a:latin typeface="Verdana"/>
                <a:cs typeface="Verdana"/>
              </a:rPr>
              <a:t> </a:t>
            </a:r>
            <a:r>
              <a:rPr sz="3600" dirty="0">
                <a:solidFill>
                  <a:srgbClr val="262626"/>
                </a:solidFill>
                <a:latin typeface="Verdana"/>
                <a:cs typeface="Verdana"/>
              </a:rPr>
              <a:t>и  </a:t>
            </a:r>
            <a:r>
              <a:rPr sz="3600" spc="-5" dirty="0">
                <a:solidFill>
                  <a:srgbClr val="262626"/>
                </a:solidFill>
                <a:latin typeface="Verdana"/>
                <a:cs typeface="Verdana"/>
              </a:rPr>
              <a:t>слабослышащих</a:t>
            </a:r>
            <a:r>
              <a:rPr sz="3600" spc="-15" dirty="0">
                <a:solidFill>
                  <a:srgbClr val="262626"/>
                </a:solidFill>
                <a:latin typeface="Verdana"/>
                <a:cs typeface="Verdana"/>
              </a:rPr>
              <a:t> </a:t>
            </a:r>
            <a:r>
              <a:rPr sz="3600" spc="-5" dirty="0">
                <a:solidFill>
                  <a:srgbClr val="262626"/>
                </a:solidFill>
                <a:latin typeface="Verdana"/>
                <a:cs typeface="Verdana"/>
              </a:rPr>
              <a:t>из</a:t>
            </a:r>
            <a:endParaRPr sz="3600">
              <a:latin typeface="Verdana"/>
              <a:cs typeface="Verdana"/>
            </a:endParaRPr>
          </a:p>
          <a:p>
            <a:pPr marL="12700">
              <a:lnSpc>
                <a:spcPts val="3629"/>
              </a:lnSpc>
            </a:pPr>
            <a:r>
              <a:rPr sz="3600" spc="-10" dirty="0">
                <a:solidFill>
                  <a:srgbClr val="262626"/>
                </a:solidFill>
                <a:latin typeface="Verdana"/>
                <a:cs typeface="Verdana"/>
              </a:rPr>
              <a:t>облака.</a:t>
            </a:r>
            <a:endParaRPr sz="3600">
              <a:latin typeface="Verdana"/>
              <a:cs typeface="Verdana"/>
            </a:endParaRPr>
          </a:p>
          <a:p>
            <a:pPr marL="12700">
              <a:lnSpc>
                <a:spcPts val="4110"/>
              </a:lnSpc>
            </a:pPr>
            <a:r>
              <a:rPr sz="3600" spc="-10" dirty="0">
                <a:solidFill>
                  <a:srgbClr val="262626"/>
                </a:solidFill>
                <a:latin typeface="Verdana"/>
                <a:cs typeface="Verdana"/>
              </a:rPr>
              <a:t>Комплексная</a:t>
            </a:r>
            <a:r>
              <a:rPr sz="3600" spc="-25" dirty="0">
                <a:solidFill>
                  <a:srgbClr val="262626"/>
                </a:solidFill>
                <a:latin typeface="Verdana"/>
                <a:cs typeface="Verdana"/>
              </a:rPr>
              <a:t> </a:t>
            </a:r>
            <a:r>
              <a:rPr sz="3600" spc="-5" dirty="0">
                <a:solidFill>
                  <a:srgbClr val="262626"/>
                </a:solidFill>
                <a:latin typeface="Verdana"/>
                <a:cs typeface="Verdana"/>
              </a:rPr>
              <a:t>платформа.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954438" y="2178748"/>
            <a:ext cx="3189543" cy="29647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41262" y="4323590"/>
            <a:ext cx="650919" cy="6590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21835" y="1472244"/>
            <a:ext cx="5175885" cy="664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75"/>
              </a:lnSpc>
              <a:spcBef>
                <a:spcPts val="100"/>
              </a:spcBef>
            </a:pPr>
            <a:r>
              <a:rPr sz="2400" b="1" spc="-5" dirty="0">
                <a:solidFill>
                  <a:srgbClr val="CC0000"/>
                </a:solidFill>
                <a:latin typeface="Verdana"/>
                <a:cs typeface="Verdana"/>
              </a:rPr>
              <a:t>300 тыс </a:t>
            </a:r>
            <a:r>
              <a:rPr sz="1800" b="1" spc="-5" dirty="0">
                <a:latin typeface="Verdana"/>
                <a:cs typeface="Verdana"/>
              </a:rPr>
              <a:t>глухих </a:t>
            </a:r>
            <a:r>
              <a:rPr sz="1800" b="1" dirty="0">
                <a:latin typeface="Verdana"/>
                <a:cs typeface="Verdana"/>
              </a:rPr>
              <a:t>в </a:t>
            </a:r>
            <a:r>
              <a:rPr sz="1800" b="1" spc="-5" dirty="0">
                <a:latin typeface="Verdana"/>
                <a:cs typeface="Verdana"/>
              </a:rPr>
              <a:t>России </a:t>
            </a:r>
            <a:r>
              <a:rPr sz="1800" b="1" dirty="0">
                <a:latin typeface="Verdana"/>
                <a:cs typeface="Verdana"/>
              </a:rPr>
              <a:t>и </a:t>
            </a:r>
            <a:r>
              <a:rPr sz="2400" b="1" spc="-5" dirty="0">
                <a:solidFill>
                  <a:srgbClr val="CC0000"/>
                </a:solidFill>
                <a:latin typeface="Verdana"/>
                <a:cs typeface="Verdana"/>
              </a:rPr>
              <a:t>13</a:t>
            </a:r>
            <a:r>
              <a:rPr sz="2400" b="1" spc="-254" dirty="0">
                <a:solidFill>
                  <a:srgbClr val="CC0000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CC0000"/>
                </a:solidFill>
                <a:latin typeface="Verdana"/>
                <a:cs typeface="Verdana"/>
              </a:rPr>
              <a:t>млн</a:t>
            </a:r>
            <a:endParaRPr sz="2400">
              <a:latin typeface="Verdana"/>
              <a:cs typeface="Verdana"/>
            </a:endParaRPr>
          </a:p>
          <a:p>
            <a:pPr marL="12700">
              <a:lnSpc>
                <a:spcPts val="2155"/>
              </a:lnSpc>
            </a:pPr>
            <a:r>
              <a:rPr sz="1800" b="1" spc="-5" dirty="0">
                <a:latin typeface="Verdana"/>
                <a:cs typeface="Verdana"/>
              </a:rPr>
              <a:t>слабослышащих.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032517" y="659811"/>
            <a:ext cx="1592441" cy="19642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817659" y="76199"/>
            <a:ext cx="1250122" cy="56677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05917" y="2624044"/>
            <a:ext cx="5238115" cy="0"/>
          </a:xfrm>
          <a:custGeom>
            <a:avLst/>
            <a:gdLst/>
            <a:ahLst/>
            <a:cxnLst/>
            <a:rect l="l" t="t" r="r" b="b"/>
            <a:pathLst>
              <a:path w="5238115">
                <a:moveTo>
                  <a:pt x="0" y="0"/>
                </a:moveTo>
                <a:lnTo>
                  <a:pt x="5238064" y="0"/>
                </a:lnTo>
              </a:path>
            </a:pathLst>
          </a:custGeom>
          <a:ln w="28574">
            <a:solidFill>
              <a:srgbClr val="2BAA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4731990"/>
            <a:ext cx="7956550" cy="0"/>
          </a:xfrm>
          <a:custGeom>
            <a:avLst/>
            <a:gdLst/>
            <a:ahLst/>
            <a:cxnLst/>
            <a:rect l="l" t="t" r="r" b="b"/>
            <a:pathLst>
              <a:path w="7956550">
                <a:moveTo>
                  <a:pt x="0" y="0"/>
                </a:moveTo>
                <a:lnTo>
                  <a:pt x="7956334" y="0"/>
                </a:lnTo>
              </a:path>
            </a:pathLst>
          </a:custGeom>
          <a:ln w="28574">
            <a:solidFill>
              <a:srgbClr val="2BAA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647418" y="2924204"/>
            <a:ext cx="7350125" cy="2126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9215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CC0000"/>
                </a:solidFill>
                <a:latin typeface="Verdana"/>
                <a:cs typeface="Verdana"/>
              </a:rPr>
              <a:t>15-20 раз </a:t>
            </a:r>
            <a:r>
              <a:rPr sz="1800" b="1" dirty="0">
                <a:latin typeface="Verdana"/>
                <a:cs typeface="Verdana"/>
              </a:rPr>
              <a:t>в </a:t>
            </a:r>
            <a:r>
              <a:rPr sz="1800" b="1" spc="-5" dirty="0">
                <a:latin typeface="Verdana"/>
                <a:cs typeface="Verdana"/>
              </a:rPr>
              <a:t>год, глухому выделяется по</a:t>
            </a:r>
            <a:r>
              <a:rPr sz="1800" b="1" spc="-265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линии  ФСС.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752475">
              <a:lnSpc>
                <a:spcPct val="100000"/>
              </a:lnSpc>
            </a:pPr>
            <a:r>
              <a:rPr sz="2400" b="1" spc="-5" dirty="0">
                <a:solidFill>
                  <a:srgbClr val="CC0000"/>
                </a:solidFill>
                <a:latin typeface="Verdana"/>
                <a:cs typeface="Verdana"/>
              </a:rPr>
              <a:t>1% </a:t>
            </a:r>
            <a:r>
              <a:rPr sz="1800" b="1" spc="-5" dirty="0">
                <a:latin typeface="Verdana"/>
                <a:cs typeface="Verdana"/>
              </a:rPr>
              <a:t>организаций </a:t>
            </a:r>
            <a:r>
              <a:rPr sz="1800" b="1" dirty="0">
                <a:latin typeface="Verdana"/>
                <a:cs typeface="Verdana"/>
              </a:rPr>
              <a:t>в </a:t>
            </a:r>
            <a:r>
              <a:rPr sz="1800" b="1" spc="-5" dirty="0">
                <a:latin typeface="Verdana"/>
                <a:cs typeface="Verdana"/>
              </a:rPr>
              <a:t>России доступны для</a:t>
            </a:r>
            <a:r>
              <a:rPr sz="1800" b="1" spc="-285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глухих,  хотя ФЗ-181 обязывает</a:t>
            </a:r>
            <a:r>
              <a:rPr sz="1800" b="1" spc="-15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всех.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25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17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2901719"/>
            <a:ext cx="1707046" cy="17904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241087"/>
            <a:ext cx="5207889" cy="77688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880850" y="379233"/>
            <a:ext cx="188785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105" dirty="0">
                <a:solidFill>
                  <a:srgbClr val="FFFFFF"/>
                </a:solidFill>
                <a:latin typeface="Arial"/>
                <a:cs typeface="Arial"/>
              </a:rPr>
              <a:t>Для</a:t>
            </a:r>
            <a:r>
              <a:rPr sz="30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10" dirty="0">
                <a:solidFill>
                  <a:srgbClr val="FFFFFF"/>
                </a:solidFill>
                <a:latin typeface="Arial"/>
                <a:cs typeface="Arial"/>
              </a:rPr>
              <a:t>кого?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30156" cy="51434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884390"/>
            <a:ext cx="7956550" cy="0"/>
          </a:xfrm>
          <a:custGeom>
            <a:avLst/>
            <a:gdLst/>
            <a:ahLst/>
            <a:cxnLst/>
            <a:rect l="l" t="t" r="r" b="b"/>
            <a:pathLst>
              <a:path w="7956550">
                <a:moveTo>
                  <a:pt x="0" y="0"/>
                </a:moveTo>
                <a:lnTo>
                  <a:pt x="7956334" y="0"/>
                </a:lnTo>
              </a:path>
            </a:pathLst>
          </a:custGeom>
          <a:ln w="28574">
            <a:solidFill>
              <a:srgbClr val="2BAA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100383" y="4299941"/>
            <a:ext cx="685198" cy="7145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4582795" cy="534035"/>
          </a:xfrm>
          <a:custGeom>
            <a:avLst/>
            <a:gdLst/>
            <a:ahLst/>
            <a:cxnLst/>
            <a:rect l="l" t="t" r="r" b="b"/>
            <a:pathLst>
              <a:path w="4582795" h="534035">
                <a:moveTo>
                  <a:pt x="0" y="0"/>
                </a:moveTo>
                <a:lnTo>
                  <a:pt x="4582765" y="0"/>
                </a:lnTo>
                <a:lnTo>
                  <a:pt x="4582765" y="533774"/>
                </a:lnTo>
                <a:lnTo>
                  <a:pt x="0" y="53377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71102" y="0"/>
            <a:ext cx="424243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0" dirty="0">
                <a:latin typeface="Verdana"/>
                <a:cs typeface="Verdana"/>
              </a:rPr>
              <a:t>Как это</a:t>
            </a:r>
            <a:r>
              <a:rPr sz="3200" b="1" spc="-85" dirty="0">
                <a:latin typeface="Verdana"/>
                <a:cs typeface="Verdana"/>
              </a:rPr>
              <a:t> </a:t>
            </a:r>
            <a:r>
              <a:rPr sz="3200" b="1" spc="-5" dirty="0">
                <a:latin typeface="Verdana"/>
                <a:cs typeface="Verdana"/>
              </a:rPr>
              <a:t>работает?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0" y="4311691"/>
            <a:ext cx="7033259" cy="55880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0795" rIns="0" bIns="0" rtlCol="0">
            <a:spAutoFit/>
          </a:bodyPr>
          <a:lstStyle/>
          <a:p>
            <a:pPr marL="283210">
              <a:lnSpc>
                <a:spcPct val="100000"/>
              </a:lnSpc>
              <a:spcBef>
                <a:spcPts val="85"/>
              </a:spcBef>
            </a:pPr>
            <a:r>
              <a:rPr sz="3200" b="1" spc="-5" dirty="0">
                <a:latin typeface="Verdana"/>
                <a:cs typeface="Verdana"/>
              </a:rPr>
              <a:t>Перевод </a:t>
            </a:r>
            <a:r>
              <a:rPr sz="3200" b="1" dirty="0">
                <a:latin typeface="Verdana"/>
                <a:cs typeface="Verdana"/>
              </a:rPr>
              <a:t>в</a:t>
            </a:r>
            <a:r>
              <a:rPr sz="3200" b="1" spc="-20" dirty="0">
                <a:latin typeface="Verdana"/>
                <a:cs typeface="Verdana"/>
              </a:rPr>
              <a:t> </a:t>
            </a:r>
            <a:r>
              <a:rPr sz="3200" b="1" spc="-5" dirty="0">
                <a:latin typeface="Verdana"/>
                <a:cs typeface="Verdana"/>
              </a:rPr>
              <a:t>отелях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774065" y="4811614"/>
            <a:ext cx="22352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18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10564" y="3476818"/>
            <a:ext cx="1236197" cy="386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53787" y="3117043"/>
            <a:ext cx="1164572" cy="11645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530811" y="1797935"/>
            <a:ext cx="4081779" cy="3073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262626"/>
                </a:solidFill>
                <a:latin typeface="Verdana"/>
                <a:cs typeface="Verdana"/>
              </a:rPr>
              <a:t>С </a:t>
            </a:r>
            <a:r>
              <a:rPr sz="2000" spc="-5" dirty="0">
                <a:solidFill>
                  <a:srgbClr val="262626"/>
                </a:solidFill>
                <a:latin typeface="Verdana"/>
                <a:cs typeface="Verdana"/>
              </a:rPr>
              <a:t>01.11.2018 Пилот </a:t>
            </a:r>
            <a:r>
              <a:rPr sz="2000" dirty="0">
                <a:solidFill>
                  <a:srgbClr val="262626"/>
                </a:solidFill>
                <a:latin typeface="Verdana"/>
                <a:cs typeface="Verdana"/>
              </a:rPr>
              <a:t>с 8 </a:t>
            </a:r>
            <a:r>
              <a:rPr sz="2000" spc="-5" dirty="0">
                <a:solidFill>
                  <a:srgbClr val="262626"/>
                </a:solidFill>
                <a:latin typeface="Verdana"/>
                <a:cs typeface="Verdana"/>
              </a:rPr>
              <a:t>до</a:t>
            </a:r>
            <a:r>
              <a:rPr sz="2000" spc="-100" dirty="0">
                <a:solidFill>
                  <a:srgbClr val="262626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262626"/>
                </a:solidFill>
                <a:latin typeface="Verdana"/>
                <a:cs typeface="Verdana"/>
              </a:rPr>
              <a:t>20:</a:t>
            </a:r>
            <a:endParaRPr sz="2000">
              <a:latin typeface="Verdana"/>
              <a:cs typeface="Verdana"/>
            </a:endParaRPr>
          </a:p>
          <a:p>
            <a:pPr marL="469900" indent="-344170">
              <a:lnSpc>
                <a:spcPct val="100000"/>
              </a:lnSpc>
              <a:buChar char="-"/>
              <a:tabLst>
                <a:tab pos="469265" algn="l"/>
                <a:tab pos="469900" algn="l"/>
              </a:tabLst>
            </a:pPr>
            <a:r>
              <a:rPr sz="2000" spc="-5" dirty="0">
                <a:solidFill>
                  <a:srgbClr val="262626"/>
                </a:solidFill>
                <a:latin typeface="Verdana"/>
                <a:cs typeface="Verdana"/>
              </a:rPr>
              <a:t>Английский</a:t>
            </a:r>
            <a:endParaRPr sz="2000">
              <a:latin typeface="Verdana"/>
              <a:cs typeface="Verdana"/>
            </a:endParaRPr>
          </a:p>
          <a:p>
            <a:pPr marL="469900" indent="-344170">
              <a:lnSpc>
                <a:spcPct val="100000"/>
              </a:lnSpc>
              <a:buChar char="-"/>
              <a:tabLst>
                <a:tab pos="469265" algn="l"/>
                <a:tab pos="469900" algn="l"/>
              </a:tabLst>
            </a:pPr>
            <a:r>
              <a:rPr sz="2000" spc="-5" dirty="0">
                <a:solidFill>
                  <a:srgbClr val="262626"/>
                </a:solidFill>
                <a:latin typeface="Verdana"/>
                <a:cs typeface="Verdana"/>
              </a:rPr>
              <a:t>Китайский</a:t>
            </a:r>
            <a:endParaRPr sz="2000">
              <a:latin typeface="Verdana"/>
              <a:cs typeface="Verdana"/>
            </a:endParaRPr>
          </a:p>
          <a:p>
            <a:pPr marL="469900" indent="-344170">
              <a:lnSpc>
                <a:spcPct val="100000"/>
              </a:lnSpc>
              <a:buChar char="-"/>
              <a:tabLst>
                <a:tab pos="469265" algn="l"/>
                <a:tab pos="469900" algn="l"/>
              </a:tabLst>
            </a:pPr>
            <a:r>
              <a:rPr sz="2000" spc="-5" dirty="0">
                <a:solidFill>
                  <a:srgbClr val="262626"/>
                </a:solidFill>
                <a:latin typeface="Verdana"/>
                <a:cs typeface="Verdana"/>
              </a:rPr>
              <a:t>Испанский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262626"/>
                </a:solidFill>
                <a:latin typeface="Verdana"/>
                <a:cs typeface="Verdana"/>
              </a:rPr>
              <a:t>С </a:t>
            </a:r>
            <a:r>
              <a:rPr sz="2000" spc="-5" dirty="0">
                <a:solidFill>
                  <a:srgbClr val="262626"/>
                </a:solidFill>
                <a:latin typeface="Verdana"/>
                <a:cs typeface="Verdana"/>
              </a:rPr>
              <a:t>01.02.2019 </a:t>
            </a:r>
            <a:r>
              <a:rPr sz="2000" dirty="0">
                <a:solidFill>
                  <a:srgbClr val="262626"/>
                </a:solidFill>
                <a:latin typeface="Verdana"/>
                <a:cs typeface="Verdana"/>
              </a:rPr>
              <a:t>-</a:t>
            </a:r>
            <a:r>
              <a:rPr sz="2000" spc="-100" dirty="0">
                <a:solidFill>
                  <a:srgbClr val="262626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262626"/>
                </a:solidFill>
                <a:latin typeface="Verdana"/>
                <a:cs typeface="Verdana"/>
              </a:rPr>
              <a:t>круглосуточно!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12700" marR="725805">
              <a:lnSpc>
                <a:spcPct val="100000"/>
              </a:lnSpc>
              <a:spcBef>
                <a:spcPts val="2039"/>
              </a:spcBef>
            </a:pPr>
            <a:r>
              <a:rPr sz="2000" dirty="0">
                <a:solidFill>
                  <a:srgbClr val="262626"/>
                </a:solidFill>
                <a:latin typeface="Verdana"/>
                <a:cs typeface="Verdana"/>
              </a:rPr>
              <a:t>У </a:t>
            </a:r>
            <a:r>
              <a:rPr sz="2000" spc="-5" dirty="0">
                <a:solidFill>
                  <a:srgbClr val="262626"/>
                </a:solidFill>
                <a:latin typeface="Verdana"/>
                <a:cs typeface="Verdana"/>
              </a:rPr>
              <a:t>каждого сотрудника</a:t>
            </a:r>
            <a:r>
              <a:rPr sz="2000" spc="-100" dirty="0">
                <a:solidFill>
                  <a:srgbClr val="262626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262626"/>
                </a:solidFill>
                <a:latin typeface="Verdana"/>
                <a:cs typeface="Verdana"/>
              </a:rPr>
              <a:t>на  смартфоне.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2000" b="1" spc="-5" dirty="0">
                <a:solidFill>
                  <a:srgbClr val="264D12"/>
                </a:solidFill>
                <a:latin typeface="Verdana"/>
                <a:cs typeface="Verdana"/>
              </a:rPr>
              <a:t>-30% </a:t>
            </a:r>
            <a:r>
              <a:rPr sz="2000" dirty="0">
                <a:solidFill>
                  <a:srgbClr val="262626"/>
                </a:solidFill>
                <a:latin typeface="Verdana"/>
                <a:cs typeface="Verdana"/>
              </a:rPr>
              <a:t>к </a:t>
            </a:r>
            <a:r>
              <a:rPr sz="2000" spc="-5" dirty="0">
                <a:solidFill>
                  <a:srgbClr val="262626"/>
                </a:solidFill>
                <a:latin typeface="Verdana"/>
                <a:cs typeface="Verdana"/>
              </a:rPr>
              <a:t>фонду</a:t>
            </a:r>
            <a:r>
              <a:rPr sz="2000" dirty="0">
                <a:solidFill>
                  <a:srgbClr val="262626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262626"/>
                </a:solidFill>
                <a:latin typeface="Verdana"/>
                <a:cs typeface="Verdana"/>
              </a:rPr>
              <a:t>ЗП.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597213" y="962870"/>
            <a:ext cx="1229697" cy="7225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01711" y="962870"/>
            <a:ext cx="1642896" cy="7225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88687"/>
            <a:ext cx="5207889" cy="77688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70848" y="226834"/>
            <a:ext cx="3881754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65" dirty="0">
                <a:solidFill>
                  <a:srgbClr val="FFFFFF"/>
                </a:solidFill>
                <a:latin typeface="Arial"/>
                <a:cs typeface="Arial"/>
              </a:rPr>
              <a:t>Иностранные</a:t>
            </a:r>
            <a:r>
              <a:rPr sz="30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70" dirty="0">
                <a:solidFill>
                  <a:srgbClr val="FFFFFF"/>
                </a:solidFill>
                <a:latin typeface="Arial"/>
                <a:cs typeface="Arial"/>
              </a:rPr>
              <a:t>гости</a:t>
            </a:r>
            <a:endParaRPr sz="3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457791" y="962873"/>
            <a:ext cx="964622" cy="7225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38571" y="1115272"/>
            <a:ext cx="3714615" cy="318139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0568" y="524665"/>
            <a:ext cx="75196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latin typeface="Times New Roman"/>
                <a:cs typeface="Times New Roman"/>
              </a:rPr>
              <a:t>Основные </a:t>
            </a:r>
            <a:r>
              <a:rPr sz="3600" spc="-5" dirty="0">
                <a:latin typeface="Times New Roman"/>
                <a:cs typeface="Times New Roman"/>
              </a:rPr>
              <a:t>нормативные</a:t>
            </a:r>
            <a:r>
              <a:rPr sz="3600" spc="-85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документы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3957" y="1445117"/>
            <a:ext cx="7823200" cy="2959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9405" marR="5080" indent="-306705">
              <a:lnSpc>
                <a:spcPct val="114599"/>
              </a:lnSpc>
              <a:spcBef>
                <a:spcPts val="100"/>
              </a:spcBef>
              <a:buClr>
                <a:srgbClr val="212D74"/>
              </a:buClr>
              <a:buFont typeface="Arial"/>
              <a:buChar char="●"/>
              <a:tabLst>
                <a:tab pos="320040" algn="l"/>
              </a:tabLst>
            </a:pPr>
            <a:r>
              <a:rPr sz="2400" dirty="0">
                <a:solidFill>
                  <a:srgbClr val="2A3890"/>
                </a:solidFill>
                <a:latin typeface="Times New Roman"/>
                <a:cs typeface="Times New Roman"/>
              </a:rPr>
              <a:t>В </a:t>
            </a:r>
            <a:r>
              <a:rPr sz="2400" spc="-5" dirty="0">
                <a:solidFill>
                  <a:srgbClr val="2A3890"/>
                </a:solidFill>
                <a:latin typeface="Times New Roman"/>
                <a:cs typeface="Times New Roman"/>
              </a:rPr>
              <a:t>соответствии со ст. </a:t>
            </a:r>
            <a:r>
              <a:rPr sz="2400" dirty="0">
                <a:solidFill>
                  <a:srgbClr val="2A3890"/>
                </a:solidFill>
                <a:latin typeface="Times New Roman"/>
                <a:cs typeface="Times New Roman"/>
              </a:rPr>
              <a:t>15 </a:t>
            </a:r>
            <a:r>
              <a:rPr sz="2400" spc="-5" dirty="0">
                <a:solidFill>
                  <a:srgbClr val="2A3890"/>
                </a:solidFill>
                <a:latin typeface="Times New Roman"/>
                <a:cs typeface="Times New Roman"/>
              </a:rPr>
              <a:t>ФЗ №181 </a:t>
            </a:r>
            <a:r>
              <a:rPr sz="2400" dirty="0">
                <a:solidFill>
                  <a:srgbClr val="2A3890"/>
                </a:solidFill>
                <a:latin typeface="Times New Roman"/>
                <a:cs typeface="Times New Roman"/>
              </a:rPr>
              <a:t>«О </a:t>
            </a:r>
            <a:r>
              <a:rPr sz="2400" spc="-5" dirty="0">
                <a:solidFill>
                  <a:srgbClr val="2A3890"/>
                </a:solidFill>
                <a:latin typeface="Times New Roman"/>
                <a:cs typeface="Times New Roman"/>
              </a:rPr>
              <a:t>социальной защите  инвалидов </a:t>
            </a:r>
            <a:r>
              <a:rPr sz="2400" dirty="0">
                <a:solidFill>
                  <a:srgbClr val="2A3890"/>
                </a:solidFill>
                <a:latin typeface="Times New Roman"/>
                <a:cs typeface="Times New Roman"/>
              </a:rPr>
              <a:t>в </a:t>
            </a:r>
            <a:r>
              <a:rPr sz="2400" spc="-5" dirty="0">
                <a:solidFill>
                  <a:srgbClr val="2A3890"/>
                </a:solidFill>
                <a:latin typeface="Times New Roman"/>
                <a:cs typeface="Times New Roman"/>
              </a:rPr>
              <a:t>Российской Федерации» </a:t>
            </a:r>
            <a:r>
              <a:rPr sz="2400" dirty="0">
                <a:solidFill>
                  <a:srgbClr val="2A3890"/>
                </a:solidFill>
                <a:latin typeface="Times New Roman"/>
                <a:cs typeface="Times New Roman"/>
              </a:rPr>
              <a:t>организации,  обязаны обеспечивать </a:t>
            </a:r>
            <a:r>
              <a:rPr sz="2400" spc="-5" dirty="0">
                <a:solidFill>
                  <a:srgbClr val="2A3890"/>
                </a:solidFill>
                <a:latin typeface="Times New Roman"/>
                <a:cs typeface="Times New Roman"/>
              </a:rPr>
              <a:t>инвалидам </a:t>
            </a:r>
            <a:r>
              <a:rPr sz="2400" dirty="0">
                <a:solidFill>
                  <a:srgbClr val="2A3890"/>
                </a:solidFill>
                <a:latin typeface="Times New Roman"/>
                <a:cs typeface="Times New Roman"/>
              </a:rPr>
              <a:t>(включая </a:t>
            </a:r>
            <a:r>
              <a:rPr sz="2400" spc="-5" dirty="0">
                <a:solidFill>
                  <a:srgbClr val="2A3890"/>
                </a:solidFill>
                <a:latin typeface="Times New Roman"/>
                <a:cs typeface="Times New Roman"/>
              </a:rPr>
              <a:t>инвалидов,  использующих кресла-коляски) </a:t>
            </a:r>
            <a:r>
              <a:rPr sz="2400" dirty="0">
                <a:solidFill>
                  <a:srgbClr val="2A3890"/>
                </a:solidFill>
                <a:latin typeface="Times New Roman"/>
                <a:cs typeface="Times New Roman"/>
              </a:rPr>
              <a:t>условия </a:t>
            </a:r>
            <a:r>
              <a:rPr sz="2400" spc="-5" dirty="0">
                <a:solidFill>
                  <a:srgbClr val="2A3890"/>
                </a:solidFill>
                <a:latin typeface="Times New Roman"/>
                <a:cs typeface="Times New Roman"/>
              </a:rPr>
              <a:t>для  беспрепятственного доступа </a:t>
            </a:r>
            <a:r>
              <a:rPr sz="2400" dirty="0">
                <a:solidFill>
                  <a:srgbClr val="2A3890"/>
                </a:solidFill>
                <a:latin typeface="Times New Roman"/>
                <a:cs typeface="Times New Roman"/>
              </a:rPr>
              <a:t>к объектам </a:t>
            </a:r>
            <a:r>
              <a:rPr sz="2400" spc="-5" dirty="0">
                <a:solidFill>
                  <a:srgbClr val="2A3890"/>
                </a:solidFill>
                <a:latin typeface="Times New Roman"/>
                <a:cs typeface="Times New Roman"/>
              </a:rPr>
              <a:t>социальной,  инженерной </a:t>
            </a:r>
            <a:r>
              <a:rPr sz="2400" dirty="0">
                <a:solidFill>
                  <a:srgbClr val="2A3890"/>
                </a:solidFill>
                <a:latin typeface="Times New Roman"/>
                <a:cs typeface="Times New Roman"/>
              </a:rPr>
              <a:t>и </a:t>
            </a:r>
            <a:r>
              <a:rPr sz="2400" spc="-5" dirty="0">
                <a:solidFill>
                  <a:srgbClr val="2A3890"/>
                </a:solidFill>
                <a:latin typeface="Times New Roman"/>
                <a:cs typeface="Times New Roman"/>
              </a:rPr>
              <a:t>транспортной инфраструктур, </a:t>
            </a:r>
            <a:r>
              <a:rPr sz="2400" dirty="0">
                <a:solidFill>
                  <a:srgbClr val="2A3890"/>
                </a:solidFill>
                <a:latin typeface="Times New Roman"/>
                <a:cs typeface="Times New Roman"/>
              </a:rPr>
              <a:t>условия </a:t>
            </a:r>
            <a:r>
              <a:rPr sz="2400" spc="-5" dirty="0">
                <a:solidFill>
                  <a:srgbClr val="2A3890"/>
                </a:solidFill>
                <a:latin typeface="Times New Roman"/>
                <a:cs typeface="Times New Roman"/>
              </a:rPr>
              <a:t>для  </a:t>
            </a:r>
            <a:r>
              <a:rPr sz="2400" dirty="0">
                <a:solidFill>
                  <a:srgbClr val="2A3890"/>
                </a:solidFill>
                <a:latin typeface="Times New Roman"/>
                <a:cs typeface="Times New Roman"/>
              </a:rPr>
              <a:t>обеспечения </a:t>
            </a:r>
            <a:r>
              <a:rPr sz="2400" spc="-5" dirty="0">
                <a:solidFill>
                  <a:srgbClr val="2A3890"/>
                </a:solidFill>
                <a:latin typeface="Times New Roman"/>
                <a:cs typeface="Times New Roman"/>
              </a:rPr>
              <a:t>доступности </a:t>
            </a:r>
            <a:r>
              <a:rPr sz="2400" dirty="0">
                <a:solidFill>
                  <a:srgbClr val="2A3890"/>
                </a:solidFill>
                <a:latin typeface="Times New Roman"/>
                <a:cs typeface="Times New Roman"/>
              </a:rPr>
              <a:t>оказываемых</a:t>
            </a:r>
            <a:r>
              <a:rPr sz="2400" spc="-15" dirty="0">
                <a:solidFill>
                  <a:srgbClr val="2A389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3890"/>
                </a:solidFill>
                <a:latin typeface="Times New Roman"/>
                <a:cs typeface="Times New Roman"/>
              </a:rPr>
              <a:t>услуг.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280633" y="4288516"/>
            <a:ext cx="863348" cy="8549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23215" y="2958419"/>
            <a:ext cx="1880271" cy="18802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676990" y="1098011"/>
            <a:ext cx="314198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262626"/>
                </a:solidFill>
                <a:latin typeface="Verdana"/>
                <a:cs typeface="Verdana"/>
              </a:rPr>
              <a:t>Отель </a:t>
            </a:r>
            <a:r>
              <a:rPr sz="2000" dirty="0">
                <a:solidFill>
                  <a:srgbClr val="262626"/>
                </a:solidFill>
                <a:latin typeface="Verdana"/>
                <a:cs typeface="Verdana"/>
              </a:rPr>
              <a:t>в </a:t>
            </a:r>
            <a:r>
              <a:rPr sz="2000" spc="-5" dirty="0">
                <a:solidFill>
                  <a:srgbClr val="262626"/>
                </a:solidFill>
                <a:latin typeface="Verdana"/>
                <a:cs typeface="Verdana"/>
              </a:rPr>
              <a:t>Крыму</a:t>
            </a:r>
            <a:r>
              <a:rPr sz="2000" spc="-95" dirty="0">
                <a:solidFill>
                  <a:srgbClr val="262626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262626"/>
                </a:solidFill>
                <a:latin typeface="Verdana"/>
                <a:cs typeface="Verdana"/>
              </a:rPr>
              <a:t>(Смайл)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76990" y="1707609"/>
            <a:ext cx="284861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262626"/>
                </a:solidFill>
                <a:latin typeface="Verdana"/>
                <a:cs typeface="Verdana"/>
              </a:rPr>
              <a:t>Сеть отелей</a:t>
            </a:r>
            <a:r>
              <a:rPr sz="2000" spc="-90" dirty="0">
                <a:solidFill>
                  <a:srgbClr val="262626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262626"/>
                </a:solidFill>
                <a:latin typeface="Verdana"/>
                <a:cs typeface="Verdana"/>
              </a:rPr>
              <a:t>(АМАКС)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76990" y="2317208"/>
            <a:ext cx="296100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262626"/>
                </a:solidFill>
                <a:latin typeface="Verdana"/>
                <a:cs typeface="Verdana"/>
              </a:rPr>
              <a:t>Розничный</a:t>
            </a:r>
            <a:r>
              <a:rPr sz="2000" b="1" spc="-90" dirty="0">
                <a:solidFill>
                  <a:srgbClr val="262626"/>
                </a:solidFill>
                <a:latin typeface="Verdana"/>
                <a:cs typeface="Verdana"/>
              </a:rPr>
              <a:t> </a:t>
            </a:r>
            <a:r>
              <a:rPr sz="2000" b="1" spc="-5" dirty="0">
                <a:solidFill>
                  <a:srgbClr val="262626"/>
                </a:solidFill>
                <a:latin typeface="Verdana"/>
                <a:cs typeface="Verdana"/>
              </a:rPr>
              <a:t>магазин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76990" y="2926807"/>
            <a:ext cx="211645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262626"/>
                </a:solidFill>
                <a:latin typeface="Verdana"/>
                <a:cs typeface="Verdana"/>
              </a:rPr>
              <a:t>Аптечная</a:t>
            </a:r>
            <a:r>
              <a:rPr sz="2000" b="1" spc="-85" dirty="0">
                <a:solidFill>
                  <a:srgbClr val="262626"/>
                </a:solidFill>
                <a:latin typeface="Verdana"/>
                <a:cs typeface="Verdana"/>
              </a:rPr>
              <a:t> </a:t>
            </a:r>
            <a:r>
              <a:rPr sz="2000" b="1" spc="-5" dirty="0">
                <a:solidFill>
                  <a:srgbClr val="262626"/>
                </a:solidFill>
                <a:latin typeface="Verdana"/>
                <a:cs typeface="Verdana"/>
              </a:rPr>
              <a:t>сеть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65172" y="539995"/>
            <a:ext cx="1438275" cy="3073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0" dirty="0">
                <a:solidFill>
                  <a:srgbClr val="69A84F"/>
                </a:solidFill>
                <a:latin typeface="Arial"/>
                <a:cs typeface="Arial"/>
              </a:rPr>
              <a:t>1</a:t>
            </a:r>
            <a:endParaRPr sz="200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700940" y="4380191"/>
            <a:ext cx="2866494" cy="5231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817659" y="76199"/>
            <a:ext cx="1250122" cy="56677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710259" y="3964008"/>
            <a:ext cx="1284861" cy="83745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004011" y="2798119"/>
            <a:ext cx="1052897" cy="130969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241087"/>
            <a:ext cx="5207889" cy="77688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880850" y="379233"/>
            <a:ext cx="307086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35" dirty="0">
                <a:solidFill>
                  <a:srgbClr val="FFFFFF"/>
                </a:solidFill>
                <a:latin typeface="Arial"/>
                <a:cs typeface="Arial"/>
              </a:rPr>
              <a:t>Бизнес</a:t>
            </a:r>
            <a:r>
              <a:rPr sz="30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клиенты</a:t>
            </a:r>
            <a:endParaRPr sz="30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52399" y="1170385"/>
            <a:ext cx="3322443" cy="204833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2399" y="3543904"/>
            <a:ext cx="1619984" cy="132478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194870" y="3627642"/>
            <a:ext cx="1880271" cy="110692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3316" y="1082437"/>
            <a:ext cx="7192009" cy="2463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4335" indent="-381635">
              <a:lnSpc>
                <a:spcPct val="100000"/>
              </a:lnSpc>
              <a:spcBef>
                <a:spcPts val="100"/>
              </a:spcBef>
              <a:buFont typeface="Arial"/>
              <a:buChar char="●"/>
              <a:tabLst>
                <a:tab pos="394335" algn="l"/>
                <a:tab pos="394970" algn="l"/>
              </a:tabLst>
            </a:pPr>
            <a:r>
              <a:rPr sz="2000" spc="-5" dirty="0">
                <a:solidFill>
                  <a:srgbClr val="262626"/>
                </a:solidFill>
                <a:latin typeface="Verdana"/>
                <a:cs typeface="Verdana"/>
              </a:rPr>
              <a:t>Калининград: Сайт мин.труда </a:t>
            </a:r>
            <a:r>
              <a:rPr sz="2000" dirty="0">
                <a:solidFill>
                  <a:srgbClr val="262626"/>
                </a:solidFill>
                <a:latin typeface="Verdana"/>
                <a:cs typeface="Verdana"/>
              </a:rPr>
              <a:t>и </a:t>
            </a:r>
            <a:r>
              <a:rPr sz="2000" spc="-5" dirty="0">
                <a:solidFill>
                  <a:srgbClr val="262626"/>
                </a:solidFill>
                <a:latin typeface="Verdana"/>
                <a:cs typeface="Verdana"/>
              </a:rPr>
              <a:t>25</a:t>
            </a:r>
            <a:r>
              <a:rPr sz="2000" spc="-30" dirty="0">
                <a:solidFill>
                  <a:srgbClr val="262626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262626"/>
                </a:solidFill>
                <a:latin typeface="Verdana"/>
                <a:cs typeface="Verdana"/>
              </a:rPr>
              <a:t>МФЦ</a:t>
            </a:r>
            <a:endParaRPr sz="2000">
              <a:latin typeface="Verdana"/>
              <a:cs typeface="Verdana"/>
            </a:endParaRPr>
          </a:p>
          <a:p>
            <a:pPr marL="394335" indent="-381635">
              <a:lnSpc>
                <a:spcPct val="100000"/>
              </a:lnSpc>
              <a:buFont typeface="Arial"/>
              <a:buChar char="●"/>
              <a:tabLst>
                <a:tab pos="394335" algn="l"/>
                <a:tab pos="394970" algn="l"/>
              </a:tabLst>
            </a:pPr>
            <a:r>
              <a:rPr sz="2000" spc="-5" dirty="0">
                <a:solidFill>
                  <a:srgbClr val="262626"/>
                </a:solidFill>
                <a:latin typeface="Verdana"/>
                <a:cs typeface="Verdana"/>
              </a:rPr>
              <a:t>Московская область: МФЦ Щелково,</a:t>
            </a:r>
            <a:r>
              <a:rPr sz="2000" spc="-25" dirty="0">
                <a:solidFill>
                  <a:srgbClr val="262626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262626"/>
                </a:solidFill>
                <a:latin typeface="Verdana"/>
                <a:cs typeface="Verdana"/>
              </a:rPr>
              <a:t>Дубна</a:t>
            </a:r>
            <a:endParaRPr sz="2000">
              <a:latin typeface="Verdana"/>
              <a:cs typeface="Verdana"/>
            </a:endParaRPr>
          </a:p>
          <a:p>
            <a:pPr marL="394335" indent="-381635">
              <a:lnSpc>
                <a:spcPct val="100000"/>
              </a:lnSpc>
              <a:buFont typeface="Arial"/>
              <a:buChar char="●"/>
              <a:tabLst>
                <a:tab pos="394335" algn="l"/>
                <a:tab pos="394970" algn="l"/>
              </a:tabLst>
            </a:pPr>
            <a:r>
              <a:rPr sz="2000" spc="-5" dirty="0">
                <a:solidFill>
                  <a:srgbClr val="262626"/>
                </a:solidFill>
                <a:latin typeface="Verdana"/>
                <a:cs typeface="Verdana"/>
              </a:rPr>
              <a:t>Ижевск: </a:t>
            </a:r>
            <a:r>
              <a:rPr sz="2000" dirty="0">
                <a:solidFill>
                  <a:srgbClr val="262626"/>
                </a:solidFill>
                <a:latin typeface="Verdana"/>
                <a:cs typeface="Verdana"/>
              </a:rPr>
              <a:t>8 </a:t>
            </a:r>
            <a:r>
              <a:rPr sz="2000" spc="-5" dirty="0">
                <a:solidFill>
                  <a:srgbClr val="262626"/>
                </a:solidFill>
                <a:latin typeface="Verdana"/>
                <a:cs typeface="Verdana"/>
              </a:rPr>
              <a:t>театров, цирк, музей, </a:t>
            </a:r>
            <a:r>
              <a:rPr sz="2000" dirty="0">
                <a:solidFill>
                  <a:srgbClr val="262626"/>
                </a:solidFill>
                <a:latin typeface="Verdana"/>
                <a:cs typeface="Verdana"/>
              </a:rPr>
              <a:t>4</a:t>
            </a:r>
            <a:r>
              <a:rPr sz="2000" spc="-45" dirty="0">
                <a:solidFill>
                  <a:srgbClr val="262626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262626"/>
                </a:solidFill>
                <a:latin typeface="Verdana"/>
                <a:cs typeface="Verdana"/>
              </a:rPr>
              <a:t>гостиницы</a:t>
            </a:r>
            <a:endParaRPr sz="2000">
              <a:latin typeface="Verdana"/>
              <a:cs typeface="Verdana"/>
            </a:endParaRPr>
          </a:p>
          <a:p>
            <a:pPr marL="394335" indent="-381635">
              <a:lnSpc>
                <a:spcPct val="100000"/>
              </a:lnSpc>
              <a:buFont typeface="Arial"/>
              <a:buChar char="●"/>
              <a:tabLst>
                <a:tab pos="394335" algn="l"/>
                <a:tab pos="394970" algn="l"/>
              </a:tabLst>
            </a:pPr>
            <a:r>
              <a:rPr sz="2000" spc="-5" dirty="0">
                <a:solidFill>
                  <a:srgbClr val="262626"/>
                </a:solidFill>
                <a:latin typeface="Verdana"/>
                <a:cs typeface="Verdana"/>
              </a:rPr>
              <a:t>Томск: </a:t>
            </a:r>
            <a:r>
              <a:rPr sz="2000" dirty="0">
                <a:solidFill>
                  <a:srgbClr val="262626"/>
                </a:solidFill>
                <a:latin typeface="Verdana"/>
                <a:cs typeface="Verdana"/>
              </a:rPr>
              <a:t>2 </a:t>
            </a:r>
            <a:r>
              <a:rPr sz="2000" spc="-5" dirty="0">
                <a:solidFill>
                  <a:srgbClr val="262626"/>
                </a:solidFill>
                <a:latin typeface="Verdana"/>
                <a:cs typeface="Verdana"/>
              </a:rPr>
              <a:t>женские</a:t>
            </a:r>
            <a:r>
              <a:rPr sz="2000" spc="-20" dirty="0">
                <a:solidFill>
                  <a:srgbClr val="262626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262626"/>
                </a:solidFill>
                <a:latin typeface="Verdana"/>
                <a:cs typeface="Verdana"/>
              </a:rPr>
              <a:t>консультации</a:t>
            </a:r>
            <a:endParaRPr sz="2000">
              <a:latin typeface="Verdana"/>
              <a:cs typeface="Verdana"/>
            </a:endParaRPr>
          </a:p>
          <a:p>
            <a:pPr marL="394335" indent="-381635">
              <a:lnSpc>
                <a:spcPct val="100000"/>
              </a:lnSpc>
              <a:buFont typeface="Arial"/>
              <a:buChar char="●"/>
              <a:tabLst>
                <a:tab pos="394335" algn="l"/>
                <a:tab pos="394970" algn="l"/>
              </a:tabLst>
            </a:pPr>
            <a:r>
              <a:rPr sz="2000" spc="-5" dirty="0">
                <a:solidFill>
                  <a:srgbClr val="262626"/>
                </a:solidFill>
                <a:latin typeface="Verdana"/>
                <a:cs typeface="Verdana"/>
              </a:rPr>
              <a:t>Крым: ФСС,</a:t>
            </a:r>
            <a:r>
              <a:rPr sz="2000" spc="-10" dirty="0">
                <a:solidFill>
                  <a:srgbClr val="262626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262626"/>
                </a:solidFill>
                <a:latin typeface="Verdana"/>
                <a:cs typeface="Verdana"/>
              </a:rPr>
              <a:t>больница</a:t>
            </a:r>
            <a:endParaRPr sz="2000">
              <a:latin typeface="Verdana"/>
              <a:cs typeface="Verdana"/>
            </a:endParaRPr>
          </a:p>
          <a:p>
            <a:pPr marL="394335" marR="5080" indent="-381635">
              <a:lnSpc>
                <a:spcPct val="100000"/>
              </a:lnSpc>
              <a:buFont typeface="Arial"/>
              <a:buChar char="●"/>
              <a:tabLst>
                <a:tab pos="394335" algn="l"/>
                <a:tab pos="394970" algn="l"/>
              </a:tabLst>
            </a:pPr>
            <a:r>
              <a:rPr sz="2000" b="1" spc="-5" dirty="0">
                <a:solidFill>
                  <a:srgbClr val="262626"/>
                </a:solidFill>
                <a:latin typeface="Verdana"/>
                <a:cs typeface="Verdana"/>
              </a:rPr>
              <a:t>Казахстан</a:t>
            </a:r>
            <a:r>
              <a:rPr sz="2000" spc="-5" dirty="0">
                <a:solidFill>
                  <a:srgbClr val="262626"/>
                </a:solidFill>
                <a:latin typeface="Verdana"/>
                <a:cs typeface="Verdana"/>
              </a:rPr>
              <a:t>: аэропорт, 400 МФЦ, 25 поликлиник, </a:t>
            </a:r>
            <a:r>
              <a:rPr sz="2000" dirty="0">
                <a:solidFill>
                  <a:srgbClr val="262626"/>
                </a:solidFill>
                <a:latin typeface="Verdana"/>
                <a:cs typeface="Verdana"/>
              </a:rPr>
              <a:t>2  </a:t>
            </a:r>
            <a:r>
              <a:rPr sz="2000" spc="-5" dirty="0">
                <a:solidFill>
                  <a:srgbClr val="262626"/>
                </a:solidFill>
                <a:latin typeface="Verdana"/>
                <a:cs typeface="Verdana"/>
              </a:rPr>
              <a:t>региона</a:t>
            </a:r>
            <a:endParaRPr sz="2000">
              <a:latin typeface="Verdana"/>
              <a:cs typeface="Verdana"/>
            </a:endParaRPr>
          </a:p>
          <a:p>
            <a:pPr marL="394335" indent="-381635">
              <a:lnSpc>
                <a:spcPct val="100000"/>
              </a:lnSpc>
              <a:buFont typeface="Arial"/>
              <a:buChar char="●"/>
              <a:tabLst>
                <a:tab pos="394335" algn="l"/>
                <a:tab pos="394970" algn="l"/>
              </a:tabLst>
            </a:pPr>
            <a:r>
              <a:rPr sz="2000" b="1" spc="-5" dirty="0">
                <a:solidFill>
                  <a:srgbClr val="262626"/>
                </a:solidFill>
                <a:latin typeface="Verdana"/>
                <a:cs typeface="Verdana"/>
              </a:rPr>
              <a:t>Узбекистан</a:t>
            </a:r>
            <a:r>
              <a:rPr sz="2000" spc="-5" dirty="0">
                <a:solidFill>
                  <a:srgbClr val="262626"/>
                </a:solidFill>
                <a:latin typeface="Verdana"/>
                <a:cs typeface="Verdana"/>
              </a:rPr>
              <a:t>: аэропорт, МФЦ, ФППП, </a:t>
            </a:r>
            <a:r>
              <a:rPr sz="2000" dirty="0">
                <a:solidFill>
                  <a:srgbClr val="262626"/>
                </a:solidFill>
                <a:latin typeface="Verdana"/>
                <a:cs typeface="Verdana"/>
              </a:rPr>
              <a:t>2</a:t>
            </a:r>
            <a:r>
              <a:rPr sz="2000" spc="-35" dirty="0">
                <a:solidFill>
                  <a:srgbClr val="262626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262626"/>
                </a:solidFill>
                <a:latin typeface="Verdana"/>
                <a:cs typeface="Verdana"/>
              </a:rPr>
              <a:t>банка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817659" y="76199"/>
            <a:ext cx="1250122" cy="5667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3349" y="3728592"/>
            <a:ext cx="1056197" cy="127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31946" y="3728592"/>
            <a:ext cx="959468" cy="12624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43819" y="3849367"/>
            <a:ext cx="1121547" cy="114172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07017" y="3849379"/>
            <a:ext cx="1245267" cy="11676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398789" y="3878094"/>
            <a:ext cx="959472" cy="11129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99912" y="3885042"/>
            <a:ext cx="1121547" cy="112154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763109" y="3836192"/>
            <a:ext cx="1121547" cy="118322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241087"/>
            <a:ext cx="5207889" cy="77688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880850" y="379233"/>
            <a:ext cx="215328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60" dirty="0">
                <a:solidFill>
                  <a:srgbClr val="FFFFFF"/>
                </a:solidFill>
                <a:latin typeface="Arial"/>
                <a:cs typeface="Arial"/>
              </a:rPr>
              <a:t>География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5" y="595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0" y="0"/>
                </a:moveTo>
                <a:lnTo>
                  <a:pt x="599" y="599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95" y="595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0" y="599"/>
                </a:moveTo>
                <a:lnTo>
                  <a:pt x="599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5" y="595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0" y="0"/>
                </a:moveTo>
                <a:lnTo>
                  <a:pt x="599" y="0"/>
                </a:lnTo>
                <a:lnTo>
                  <a:pt x="599" y="599"/>
                </a:lnTo>
                <a:lnTo>
                  <a:pt x="0" y="59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95" y="595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0" y="0"/>
                </a:moveTo>
                <a:lnTo>
                  <a:pt x="599" y="599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5" y="595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0" y="599"/>
                </a:moveTo>
                <a:lnTo>
                  <a:pt x="599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95" y="595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0" y="0"/>
                </a:moveTo>
                <a:lnTo>
                  <a:pt x="599" y="0"/>
                </a:lnTo>
                <a:lnTo>
                  <a:pt x="599" y="599"/>
                </a:lnTo>
                <a:lnTo>
                  <a:pt x="0" y="59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901659" y="0"/>
            <a:ext cx="1242322" cy="5653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241087"/>
            <a:ext cx="5207889" cy="7768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880850" y="379233"/>
            <a:ext cx="287845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95" dirty="0">
                <a:solidFill>
                  <a:srgbClr val="FFFFFF"/>
                </a:solidFill>
                <a:latin typeface="Arial"/>
                <a:cs typeface="Arial"/>
              </a:rPr>
              <a:t>Мнение</a:t>
            </a:r>
            <a:r>
              <a:rPr sz="30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50" dirty="0">
                <a:solidFill>
                  <a:srgbClr val="FFFFFF"/>
                </a:solidFill>
                <a:latin typeface="Arial"/>
                <a:cs typeface="Arial"/>
              </a:rPr>
              <a:t>глухих</a:t>
            </a:r>
            <a:endParaRPr sz="30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409218" y="1115297"/>
            <a:ext cx="2393670" cy="33212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130912" y="1180935"/>
            <a:ext cx="2556294" cy="36471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55198" y="1353212"/>
            <a:ext cx="2367587" cy="30252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162243" y="3673917"/>
            <a:ext cx="5981737" cy="14307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872" y="867448"/>
            <a:ext cx="6981761" cy="38487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141262" y="4323590"/>
            <a:ext cx="650919" cy="6590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731990"/>
            <a:ext cx="7956550" cy="0"/>
          </a:xfrm>
          <a:custGeom>
            <a:avLst/>
            <a:gdLst/>
            <a:ahLst/>
            <a:cxnLst/>
            <a:rect l="l" t="t" r="r" b="b"/>
            <a:pathLst>
              <a:path w="7956550">
                <a:moveTo>
                  <a:pt x="0" y="0"/>
                </a:moveTo>
                <a:lnTo>
                  <a:pt x="7956334" y="0"/>
                </a:lnTo>
              </a:path>
            </a:pathLst>
          </a:custGeom>
          <a:ln w="28574">
            <a:solidFill>
              <a:srgbClr val="2BAA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87790" y="393974"/>
            <a:ext cx="4156710" cy="3672840"/>
          </a:xfrm>
          <a:custGeom>
            <a:avLst/>
            <a:gdLst/>
            <a:ahLst/>
            <a:cxnLst/>
            <a:rect l="l" t="t" r="r" b="b"/>
            <a:pathLst>
              <a:path w="4156709" h="3672840">
                <a:moveTo>
                  <a:pt x="0" y="0"/>
                </a:moveTo>
                <a:lnTo>
                  <a:pt x="4156191" y="0"/>
                </a:lnTo>
                <a:lnTo>
                  <a:pt x="4156191" y="3672592"/>
                </a:lnTo>
                <a:lnTo>
                  <a:pt x="0" y="3672592"/>
                </a:lnTo>
                <a:lnTo>
                  <a:pt x="0" y="0"/>
                </a:lnTo>
                <a:close/>
              </a:path>
            </a:pathLst>
          </a:custGeom>
          <a:solidFill>
            <a:srgbClr val="3D85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821209" y="2393945"/>
            <a:ext cx="1250122" cy="56677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280633" y="393976"/>
            <a:ext cx="863348" cy="85497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097061" y="322598"/>
            <a:ext cx="3378200" cy="3587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06425">
              <a:lnSpc>
                <a:spcPct val="1493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Verdana"/>
                <a:cs typeface="Verdana"/>
              </a:rPr>
              <a:t>Кондакова</a:t>
            </a:r>
            <a:r>
              <a:rPr sz="1800" b="1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Verdana"/>
                <a:cs typeface="Verdana"/>
              </a:rPr>
              <a:t>Виктория  7(913)8530568</a:t>
            </a:r>
            <a:endParaRPr sz="1800">
              <a:latin typeface="Verdana"/>
              <a:cs typeface="Verdana"/>
            </a:endParaRPr>
          </a:p>
          <a:p>
            <a:pPr marL="12700" marR="5080">
              <a:lnSpc>
                <a:spcPct val="149300"/>
              </a:lnSpc>
            </a:pPr>
            <a:r>
              <a:rPr sz="1800" b="1" spc="-5" dirty="0">
                <a:solidFill>
                  <a:srgbClr val="FFFFFF"/>
                </a:solidFill>
                <a:latin typeface="Verdana"/>
                <a:cs typeface="Verdana"/>
              </a:rPr>
              <a:t>am@sol-gos</a:t>
            </a:r>
            <a:r>
              <a:rPr sz="18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  <a:hlinkClick r:id="rId6"/>
              </a:rPr>
              <a:t>.</a:t>
            </a:r>
            <a:r>
              <a:rPr sz="1800" b="1" spc="-5" dirty="0">
                <a:solidFill>
                  <a:srgbClr val="FFFFFF"/>
                </a:solidFill>
                <a:latin typeface="Verdana"/>
                <a:cs typeface="Verdana"/>
              </a:rPr>
              <a:t>ru  </a:t>
            </a:r>
            <a:r>
              <a:rPr sz="1800" b="1" spc="-5" dirty="0">
                <a:solidFill>
                  <a:srgbClr val="FFFFFF"/>
                </a:solidFill>
                <a:latin typeface="Verdana"/>
                <a:cs typeface="Verdana"/>
                <a:hlinkClick r:id="rId7"/>
              </a:rPr>
              <a:t>http://dostupnaysreda.ru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50">
              <a:latin typeface="Times New Roman"/>
              <a:cs typeface="Times New Roman"/>
            </a:endParaRPr>
          </a:p>
          <a:p>
            <a:pPr marL="32384" marR="1002030">
              <a:lnSpc>
                <a:spcPct val="149300"/>
              </a:lnSpc>
            </a:pPr>
            <a:r>
              <a:rPr sz="1800" b="1" spc="-5" dirty="0">
                <a:solidFill>
                  <a:srgbClr val="FFFFFF"/>
                </a:solidFill>
                <a:latin typeface="Verdana"/>
                <a:cs typeface="Verdana"/>
              </a:rPr>
              <a:t>Мельник</a:t>
            </a:r>
            <a:r>
              <a:rPr sz="1800" b="1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Verdana"/>
                <a:cs typeface="Verdana"/>
              </a:rPr>
              <a:t>Алексей  7(977)4139403</a:t>
            </a:r>
            <a:endParaRPr sz="1800">
              <a:latin typeface="Verdana"/>
              <a:cs typeface="Verdana"/>
            </a:endParaRPr>
          </a:p>
          <a:p>
            <a:pPr marL="32384" marR="1433195">
              <a:lnSpc>
                <a:spcPct val="149300"/>
              </a:lnSpc>
            </a:pPr>
            <a:r>
              <a:rPr sz="1800" b="1" spc="-5" dirty="0">
                <a:solidFill>
                  <a:srgbClr val="FFFFFF"/>
                </a:solidFill>
                <a:latin typeface="Verdana"/>
                <a:cs typeface="Verdana"/>
              </a:rPr>
              <a:t>am@sol-gos</a:t>
            </a:r>
            <a:r>
              <a:rPr sz="18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  <a:hlinkClick r:id="rId6"/>
              </a:rPr>
              <a:t>.</a:t>
            </a:r>
            <a:r>
              <a:rPr sz="1800" b="1" spc="-5" dirty="0">
                <a:solidFill>
                  <a:srgbClr val="FFFFFF"/>
                </a:solidFill>
                <a:latin typeface="Verdana"/>
                <a:cs typeface="Verdana"/>
              </a:rPr>
              <a:t>ru  sol-gos.ru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2086" y="1453194"/>
            <a:ext cx="7722870" cy="175323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311150" marR="269875" indent="-298450">
              <a:lnSpc>
                <a:spcPts val="2620"/>
              </a:lnSpc>
              <a:spcBef>
                <a:spcPts val="400"/>
              </a:spcBef>
              <a:buClr>
                <a:srgbClr val="212D74"/>
              </a:buClr>
              <a:buFont typeface="Arial"/>
              <a:buChar char="●"/>
              <a:tabLst>
                <a:tab pos="311785" algn="l"/>
              </a:tabLst>
            </a:pPr>
            <a:r>
              <a:rPr sz="2400" spc="-5" dirty="0">
                <a:solidFill>
                  <a:srgbClr val="2A3890"/>
                </a:solidFill>
                <a:latin typeface="Times New Roman"/>
                <a:cs typeface="Times New Roman"/>
              </a:rPr>
              <a:t>СП </a:t>
            </a:r>
            <a:r>
              <a:rPr sz="2400" dirty="0">
                <a:solidFill>
                  <a:srgbClr val="2A3890"/>
                </a:solidFill>
                <a:latin typeface="Times New Roman"/>
                <a:cs typeface="Times New Roman"/>
              </a:rPr>
              <a:t>59.13330 «СНиП 35-01-2001 </a:t>
            </a:r>
            <a:r>
              <a:rPr sz="2400" spc="-5" dirty="0">
                <a:solidFill>
                  <a:srgbClr val="2A3890"/>
                </a:solidFill>
                <a:latin typeface="Times New Roman"/>
                <a:cs typeface="Times New Roman"/>
              </a:rPr>
              <a:t>Доступность зданий </a:t>
            </a:r>
            <a:r>
              <a:rPr sz="2400" dirty="0">
                <a:solidFill>
                  <a:srgbClr val="2A3890"/>
                </a:solidFill>
                <a:latin typeface="Times New Roman"/>
                <a:cs typeface="Times New Roman"/>
              </a:rPr>
              <a:t>и  </a:t>
            </a:r>
            <a:r>
              <a:rPr sz="2400" spc="-5" dirty="0">
                <a:solidFill>
                  <a:srgbClr val="2A3890"/>
                </a:solidFill>
                <a:latin typeface="Times New Roman"/>
                <a:cs typeface="Times New Roman"/>
              </a:rPr>
              <a:t>сооружений для маломобильных групп</a:t>
            </a:r>
            <a:r>
              <a:rPr sz="2400" spc="-40" dirty="0">
                <a:solidFill>
                  <a:srgbClr val="2A389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3890"/>
                </a:solidFill>
                <a:latin typeface="Times New Roman"/>
                <a:cs typeface="Times New Roman"/>
              </a:rPr>
              <a:t>населения»</a:t>
            </a:r>
            <a:endParaRPr sz="2400">
              <a:latin typeface="Times New Roman"/>
              <a:cs typeface="Times New Roman"/>
            </a:endParaRPr>
          </a:p>
          <a:p>
            <a:pPr marL="311150" marR="5080" indent="-298450">
              <a:lnSpc>
                <a:spcPct val="90700"/>
              </a:lnSpc>
              <a:spcBef>
                <a:spcPts val="225"/>
              </a:spcBef>
              <a:buClr>
                <a:srgbClr val="212D74"/>
              </a:buClr>
              <a:buFont typeface="Arial"/>
              <a:buChar char="●"/>
              <a:tabLst>
                <a:tab pos="311785" algn="l"/>
              </a:tabLst>
            </a:pPr>
            <a:r>
              <a:rPr sz="2400" spc="-5" dirty="0">
                <a:solidFill>
                  <a:srgbClr val="2A3890"/>
                </a:solidFill>
                <a:latin typeface="Times New Roman"/>
                <a:cs typeface="Times New Roman"/>
              </a:rPr>
              <a:t>п.7 </a:t>
            </a:r>
            <a:r>
              <a:rPr sz="2400" dirty="0">
                <a:solidFill>
                  <a:srgbClr val="2A3890"/>
                </a:solidFill>
                <a:latin typeface="Times New Roman"/>
                <a:cs typeface="Times New Roman"/>
              </a:rPr>
              <a:t>«Специальные </a:t>
            </a:r>
            <a:r>
              <a:rPr sz="2400" spc="-5" dirty="0">
                <a:solidFill>
                  <a:srgbClr val="2A3890"/>
                </a:solidFill>
                <a:latin typeface="Times New Roman"/>
                <a:cs typeface="Times New Roman"/>
              </a:rPr>
              <a:t>требования </a:t>
            </a:r>
            <a:r>
              <a:rPr sz="2400" dirty="0">
                <a:solidFill>
                  <a:srgbClr val="2A3890"/>
                </a:solidFill>
                <a:latin typeface="Times New Roman"/>
                <a:cs typeface="Times New Roman"/>
              </a:rPr>
              <a:t>к </a:t>
            </a:r>
            <a:r>
              <a:rPr sz="2400" spc="-5" dirty="0">
                <a:solidFill>
                  <a:srgbClr val="2A3890"/>
                </a:solidFill>
                <a:latin typeface="Times New Roman"/>
                <a:cs typeface="Times New Roman"/>
              </a:rPr>
              <a:t>местам проживания  инвалидов», </a:t>
            </a:r>
            <a:r>
              <a:rPr sz="2400" dirty="0">
                <a:solidFill>
                  <a:srgbClr val="2A3890"/>
                </a:solidFill>
                <a:latin typeface="Times New Roman"/>
                <a:cs typeface="Times New Roman"/>
              </a:rPr>
              <a:t>5% - от общего </a:t>
            </a:r>
            <a:r>
              <a:rPr sz="2400" spc="-5" dirty="0">
                <a:solidFill>
                  <a:srgbClr val="2A3890"/>
                </a:solidFill>
                <a:latin typeface="Times New Roman"/>
                <a:cs typeface="Times New Roman"/>
              </a:rPr>
              <a:t>числа номеров должно быть  </a:t>
            </a:r>
            <a:r>
              <a:rPr sz="2400" dirty="0">
                <a:solidFill>
                  <a:srgbClr val="2A3890"/>
                </a:solidFill>
                <a:latin typeface="Times New Roman"/>
                <a:cs typeface="Times New Roman"/>
              </a:rPr>
              <a:t>оборудовано </a:t>
            </a:r>
            <a:r>
              <a:rPr sz="2400" spc="-5" dirty="0">
                <a:solidFill>
                  <a:srgbClr val="2A3890"/>
                </a:solidFill>
                <a:latin typeface="Times New Roman"/>
                <a:cs typeface="Times New Roman"/>
              </a:rPr>
              <a:t>для проживания</a:t>
            </a:r>
            <a:r>
              <a:rPr sz="2400" spc="-15" dirty="0">
                <a:solidFill>
                  <a:srgbClr val="2A389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3890"/>
                </a:solidFill>
                <a:latin typeface="Times New Roman"/>
                <a:cs typeface="Times New Roman"/>
              </a:rPr>
              <a:t>инвалидов.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0568" y="524665"/>
            <a:ext cx="75196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latin typeface="Times New Roman"/>
                <a:cs typeface="Times New Roman"/>
              </a:rPr>
              <a:t>Основные </a:t>
            </a:r>
            <a:r>
              <a:rPr sz="3600" spc="-5" dirty="0">
                <a:latin typeface="Times New Roman"/>
                <a:cs typeface="Times New Roman"/>
              </a:rPr>
              <a:t>нормативные</a:t>
            </a:r>
            <a:r>
              <a:rPr sz="3600" spc="-85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документы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280633" y="4288516"/>
            <a:ext cx="863348" cy="8549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0568" y="578670"/>
            <a:ext cx="45726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latin typeface="Times New Roman"/>
                <a:cs typeface="Times New Roman"/>
              </a:rPr>
              <a:t>Категории</a:t>
            </a:r>
            <a:r>
              <a:rPr sz="3600" spc="-85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инвалидов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99246" y="1741646"/>
            <a:ext cx="5974472" cy="21881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280633" y="4288516"/>
            <a:ext cx="863348" cy="8549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-6345" y="771198"/>
          <a:ext cx="9144000" cy="42691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95575"/>
                <a:gridCol w="6448425"/>
              </a:tblGrid>
              <a:tr h="525780">
                <a:tc>
                  <a:txBody>
                    <a:bodyPr/>
                    <a:lstStyle/>
                    <a:p>
                      <a:pPr marL="91440" marR="105600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5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Основные</a:t>
                      </a:r>
                      <a:r>
                        <a:rPr sz="1500" b="1" spc="-9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формы  инвалидности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12D74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229616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5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Общие рекомендации по </a:t>
                      </a:r>
                      <a:r>
                        <a:rPr sz="15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устранению</a:t>
                      </a:r>
                      <a:r>
                        <a:rPr sz="1500" b="1" spc="-8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барьеров  окружающей</a:t>
                      </a:r>
                      <a:r>
                        <a:rPr sz="15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среды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12D74"/>
                    </a:solidFill>
                  </a:tcPr>
                </a:tc>
              </a:tr>
              <a:tr h="697230">
                <a:tc>
                  <a:txBody>
                    <a:bodyPr/>
                    <a:lstStyle/>
                    <a:p>
                      <a:pPr marL="91440" marR="188595">
                        <a:lnSpc>
                          <a:spcPts val="1650"/>
                        </a:lnSpc>
                        <a:spcBef>
                          <a:spcPts val="25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Инвалиды, передвигающиеся  на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ts val="1600"/>
                        </a:lnSpc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креслах-колясках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D6CA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97155">
                        <a:lnSpc>
                          <a:spcPts val="1650"/>
                        </a:lnSpc>
                        <a:spcBef>
                          <a:spcPts val="25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Устранение физических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барьеров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на пути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к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месту предоставления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услуг  (пандусы,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платформы,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подъемники)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D6CA"/>
                    </a:solidFill>
                  </a:tcPr>
                </a:tc>
              </a:tr>
              <a:tr h="906780">
                <a:tc>
                  <a:txBody>
                    <a:bodyPr/>
                    <a:lstStyle/>
                    <a:p>
                      <a:pPr marL="91440" marR="436245">
                        <a:lnSpc>
                          <a:spcPts val="1650"/>
                        </a:lnSpc>
                        <a:spcBef>
                          <a:spcPts val="25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Инвалиды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нарушениями 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опорно-двигательного  аппарата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BE6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404495" algn="just">
                        <a:lnSpc>
                          <a:spcPts val="1650"/>
                        </a:lnSpc>
                        <a:spcBef>
                          <a:spcPts val="25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Устранение физических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барьеров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на пути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к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месту предоставления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услуг,  организация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места для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отдыха;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для инвалидов, не действующих руками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- 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помощь при выполнении необходимых</a:t>
                      </a:r>
                      <a:r>
                        <a:rPr sz="14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действий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BE6"/>
                    </a:solidFill>
                  </a:tcPr>
                </a:tc>
              </a:tr>
              <a:tr h="906780">
                <a:tc>
                  <a:txBody>
                    <a:bodyPr/>
                    <a:lstStyle/>
                    <a:p>
                      <a:pPr marL="91440" marR="869315">
                        <a:lnSpc>
                          <a:spcPts val="1650"/>
                        </a:lnSpc>
                        <a:spcBef>
                          <a:spcPts val="25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Инвалиды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с 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нарушениями</a:t>
                      </a:r>
                      <a:r>
                        <a:rPr sz="1400" b="1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зрения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D6CA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435609">
                        <a:lnSpc>
                          <a:spcPts val="1650"/>
                        </a:lnSpc>
                        <a:spcBef>
                          <a:spcPts val="25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Устранение информационных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физических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барьеров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на пути движения,  предоставление информации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доступном виде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(укрупненный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шрифт,  плоско-точечный шрифт Брайля, контрастные знаки), допуск  тифлопереводчика, допуск собаки</a:t>
                      </a:r>
                      <a:r>
                        <a:rPr sz="1400" b="1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проводника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D6CA"/>
                    </a:solidFill>
                  </a:tcPr>
                </a:tc>
              </a:tr>
              <a:tr h="697230">
                <a:tc>
                  <a:txBody>
                    <a:bodyPr/>
                    <a:lstStyle/>
                    <a:p>
                      <a:pPr marL="91440" marR="974090">
                        <a:lnSpc>
                          <a:spcPts val="1650"/>
                        </a:lnSpc>
                        <a:spcBef>
                          <a:spcPts val="25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Инвалиды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с 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нарушениями</a:t>
                      </a:r>
                      <a:r>
                        <a:rPr sz="1400" b="1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слуха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BE6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294130">
                        <a:lnSpc>
                          <a:spcPts val="1650"/>
                        </a:lnSpc>
                        <a:spcBef>
                          <a:spcPts val="25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Устранение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барьеров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по предоставлению информации, допуск  сурдопереводчика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BE6"/>
                    </a:solidFill>
                  </a:tcPr>
                </a:tc>
              </a:tr>
              <a:tr h="535305">
                <a:tc>
                  <a:txBody>
                    <a:bodyPr/>
                    <a:lstStyle/>
                    <a:p>
                      <a:pPr marL="91440" marR="436245">
                        <a:lnSpc>
                          <a:spcPts val="1650"/>
                        </a:lnSpc>
                        <a:spcBef>
                          <a:spcPts val="24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Инвалиды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нарушениями 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умственного</a:t>
                      </a:r>
                      <a:r>
                        <a:rPr sz="14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развития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D6C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664"/>
                        </a:lnSpc>
                        <a:spcBef>
                          <a:spcPts val="16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Устранение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барьеров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по предоставлению информации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(«ясный язык»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или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ts val="1664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«легкое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чтение»),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организация</a:t>
                      </a:r>
                      <a:r>
                        <a:rPr sz="1400" b="1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сопровождения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D6CA"/>
                    </a:solidFill>
                  </a:tcPr>
                </a:tc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3018" y="167172"/>
            <a:ext cx="45726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latin typeface="Times New Roman"/>
                <a:cs typeface="Times New Roman"/>
              </a:rPr>
              <a:t>Категории</a:t>
            </a:r>
            <a:r>
              <a:rPr sz="3600" spc="-85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инвалидов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56210" marR="5080">
              <a:lnSpc>
                <a:spcPct val="101600"/>
              </a:lnSpc>
              <a:spcBef>
                <a:spcPts val="75"/>
              </a:spcBef>
            </a:pPr>
            <a:r>
              <a:rPr sz="3200" spc="20" dirty="0"/>
              <a:t>Мероприятия </a:t>
            </a:r>
            <a:r>
              <a:rPr sz="3200" spc="25" dirty="0"/>
              <a:t>по </a:t>
            </a:r>
            <a:r>
              <a:rPr sz="3200" spc="15" dirty="0"/>
              <a:t>адаптации  </a:t>
            </a:r>
            <a:r>
              <a:rPr sz="3200" spc="20" dirty="0"/>
              <a:t>объектов. </a:t>
            </a:r>
            <a:r>
              <a:rPr sz="3200" spc="25" dirty="0"/>
              <a:t>С </a:t>
            </a:r>
            <a:r>
              <a:rPr sz="3200" spc="20" dirty="0"/>
              <a:t>чего</a:t>
            </a:r>
            <a:r>
              <a:rPr sz="3200" spc="-90" dirty="0"/>
              <a:t> </a:t>
            </a:r>
            <a:r>
              <a:rPr sz="3200" spc="20" dirty="0"/>
              <a:t>начинать?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8181241" y="4267711"/>
            <a:ext cx="298450" cy="225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45"/>
              </a:lnSpc>
            </a:pPr>
            <a:r>
              <a:rPr sz="1600" spc="-5" dirty="0">
                <a:solidFill>
                  <a:srgbClr val="2A3890"/>
                </a:solidFill>
                <a:latin typeface="Times New Roman"/>
                <a:cs typeface="Times New Roman"/>
              </a:rPr>
              <a:t>вия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  <a:buAutoNum type="arabicParenR"/>
              <a:tabLst>
                <a:tab pos="233045" algn="l"/>
              </a:tabLst>
            </a:pPr>
            <a:r>
              <a:rPr spc="-5" dirty="0"/>
              <a:t>Составляем Паспорт доступности </a:t>
            </a:r>
            <a:r>
              <a:rPr dirty="0"/>
              <a:t>объекта</a:t>
            </a:r>
            <a:r>
              <a:rPr spc="-5" dirty="0"/>
              <a:t> ОСИ:</a:t>
            </a:r>
          </a:p>
          <a:p>
            <a:pPr marL="12700" marR="5080">
              <a:lnSpc>
                <a:spcPct val="114599"/>
              </a:lnSpc>
              <a:spcBef>
                <a:spcPts val="225"/>
              </a:spcBef>
            </a:pPr>
            <a:r>
              <a:rPr spc="-5" dirty="0"/>
              <a:t>выявляются барьеры </a:t>
            </a:r>
            <a:r>
              <a:rPr dirty="0"/>
              <a:t>и в </a:t>
            </a:r>
            <a:r>
              <a:rPr spc="-5" dirty="0"/>
              <a:t>соответствии </a:t>
            </a:r>
            <a:r>
              <a:rPr dirty="0"/>
              <a:t>с </a:t>
            </a:r>
            <a:r>
              <a:rPr spc="-5" dirty="0"/>
              <a:t>СП </a:t>
            </a:r>
            <a:r>
              <a:rPr dirty="0"/>
              <a:t>59.13330 «СНиП 35-01-2001» определяются  работы </a:t>
            </a:r>
            <a:r>
              <a:rPr spc="-5" dirty="0"/>
              <a:t>по адаптации, которые могут быть закреплены </a:t>
            </a:r>
            <a:r>
              <a:rPr dirty="0"/>
              <a:t>в </a:t>
            </a:r>
            <a:r>
              <a:rPr spc="-5" dirty="0"/>
              <a:t>плане мероприятий на несколько  </a:t>
            </a:r>
            <a:r>
              <a:rPr dirty="0"/>
              <a:t>лет.</a:t>
            </a:r>
          </a:p>
          <a:p>
            <a:pPr marL="12700" marR="989330">
              <a:lnSpc>
                <a:spcPct val="115900"/>
              </a:lnSpc>
              <a:spcBef>
                <a:spcPts val="200"/>
              </a:spcBef>
              <a:buAutoNum type="arabicParenR" startAt="2"/>
              <a:tabLst>
                <a:tab pos="233045" algn="l"/>
              </a:tabLst>
            </a:pPr>
            <a:r>
              <a:rPr spc="-5" dirty="0"/>
              <a:t>Подготовка персонала </a:t>
            </a:r>
            <a:r>
              <a:rPr dirty="0"/>
              <a:t>объекта к </a:t>
            </a:r>
            <a:r>
              <a:rPr spc="-5" dirty="0"/>
              <a:t>предоставлению доступных </a:t>
            </a:r>
            <a:r>
              <a:rPr dirty="0"/>
              <a:t>услуг </a:t>
            </a:r>
            <a:r>
              <a:rPr spc="-5" dirty="0"/>
              <a:t>людям </a:t>
            </a:r>
            <a:r>
              <a:rPr dirty="0"/>
              <a:t>с  </a:t>
            </a:r>
            <a:r>
              <a:rPr spc="-5" dirty="0"/>
              <a:t>инвалидностью </a:t>
            </a:r>
            <a:r>
              <a:rPr dirty="0"/>
              <a:t>и</a:t>
            </a:r>
            <a:r>
              <a:rPr spc="-10" dirty="0"/>
              <a:t> </a:t>
            </a:r>
            <a:r>
              <a:rPr spc="-5" dirty="0"/>
              <a:t>МГН:</a:t>
            </a:r>
          </a:p>
          <a:p>
            <a:pPr marL="12700" marR="591820">
              <a:lnSpc>
                <a:spcPct val="115900"/>
              </a:lnSpc>
              <a:spcBef>
                <a:spcPts val="200"/>
              </a:spcBef>
            </a:pPr>
            <a:r>
              <a:rPr dirty="0"/>
              <a:t>-разработка и утверждение </a:t>
            </a:r>
            <a:r>
              <a:rPr spc="-5" dirty="0"/>
              <a:t>локальных документов </a:t>
            </a:r>
            <a:r>
              <a:rPr dirty="0"/>
              <a:t>учреждения о </a:t>
            </a:r>
            <a:r>
              <a:rPr spc="-5" dirty="0"/>
              <a:t>порядке </a:t>
            </a:r>
            <a:r>
              <a:rPr dirty="0"/>
              <a:t>оказания  </a:t>
            </a:r>
            <a:r>
              <a:rPr spc="-5" dirty="0"/>
              <a:t>помощи инвалидам </a:t>
            </a:r>
            <a:r>
              <a:rPr dirty="0"/>
              <a:t>и</a:t>
            </a:r>
            <a:r>
              <a:rPr spc="-10" dirty="0"/>
              <a:t> </a:t>
            </a:r>
            <a:r>
              <a:rPr spc="-5" dirty="0"/>
              <a:t>МГН.</a:t>
            </a:r>
          </a:p>
          <a:p>
            <a:pPr marL="12700" marR="153035">
              <a:lnSpc>
                <a:spcPct val="115900"/>
              </a:lnSpc>
              <a:spcBef>
                <a:spcPts val="195"/>
              </a:spcBef>
            </a:pPr>
            <a:r>
              <a:rPr dirty="0"/>
              <a:t>-закрепление в </a:t>
            </a:r>
            <a:r>
              <a:rPr spc="-5" dirty="0"/>
              <a:t>должностных инструкциях персонала конкретных функций по </a:t>
            </a:r>
            <a:r>
              <a:rPr dirty="0"/>
              <a:t>оказанию  </a:t>
            </a:r>
            <a:r>
              <a:rPr spc="-5" dirty="0"/>
              <a:t>помощи инвалидам </a:t>
            </a:r>
            <a:r>
              <a:rPr dirty="0"/>
              <a:t>и</a:t>
            </a:r>
            <a:r>
              <a:rPr spc="-10" dirty="0"/>
              <a:t> </a:t>
            </a:r>
            <a:r>
              <a:rPr spc="-5" dirty="0"/>
              <a:t>МГН;</a:t>
            </a:r>
          </a:p>
          <a:p>
            <a:pPr marL="12700" marR="267970">
              <a:lnSpc>
                <a:spcPct val="115900"/>
              </a:lnSpc>
              <a:spcBef>
                <a:spcPts val="200"/>
              </a:spcBef>
            </a:pPr>
            <a:r>
              <a:rPr dirty="0"/>
              <a:t>-проведение </a:t>
            </a:r>
            <a:r>
              <a:rPr spc="-5" dirty="0"/>
              <a:t>первичного </a:t>
            </a:r>
            <a:r>
              <a:rPr dirty="0"/>
              <a:t>обучения основам </a:t>
            </a:r>
            <a:r>
              <a:rPr spc="-5" dirty="0"/>
              <a:t>создания доступности </a:t>
            </a:r>
            <a:r>
              <a:rPr dirty="0"/>
              <a:t>и </a:t>
            </a:r>
            <a:r>
              <a:rPr spc="-5" dirty="0"/>
              <a:t>этике взаимодейст  </a:t>
            </a:r>
            <a:r>
              <a:rPr dirty="0"/>
              <a:t>с </a:t>
            </a:r>
            <a:r>
              <a:rPr spc="-5" dirty="0"/>
              <a:t>инвалидами для всего персонала</a:t>
            </a:r>
            <a:r>
              <a:rPr spc="-20" dirty="0"/>
              <a:t> </a:t>
            </a:r>
            <a:r>
              <a:rPr dirty="0"/>
              <a:t>учреждения;</a:t>
            </a:r>
          </a:p>
        </p:txBody>
      </p:sp>
      <p:sp>
        <p:nvSpPr>
          <p:cNvPr id="5" name="object 5"/>
          <p:cNvSpPr/>
          <p:nvPr/>
        </p:nvSpPr>
        <p:spPr>
          <a:xfrm>
            <a:off x="8280633" y="4288516"/>
            <a:ext cx="863348" cy="8549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2575" y="674842"/>
            <a:ext cx="7319645" cy="3549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150" dirty="0"/>
              <a:t>Основные структурно-функциональные</a:t>
            </a:r>
            <a:r>
              <a:rPr sz="2150" spc="-15" dirty="0"/>
              <a:t> </a:t>
            </a:r>
            <a:r>
              <a:rPr sz="2150" dirty="0"/>
              <a:t>зоны</a:t>
            </a:r>
            <a:endParaRPr sz="2150"/>
          </a:p>
        </p:txBody>
      </p:sp>
      <p:sp>
        <p:nvSpPr>
          <p:cNvPr id="3" name="object 3"/>
          <p:cNvSpPr/>
          <p:nvPr/>
        </p:nvSpPr>
        <p:spPr>
          <a:xfrm>
            <a:off x="323526" y="1167597"/>
            <a:ext cx="8356180" cy="30782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280633" y="4288516"/>
            <a:ext cx="863348" cy="8549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890905">
              <a:lnSpc>
                <a:spcPct val="100000"/>
              </a:lnSpc>
              <a:spcBef>
                <a:spcPts val="120"/>
              </a:spcBef>
            </a:pPr>
            <a:r>
              <a:rPr sz="2500" spc="5" dirty="0"/>
              <a:t>Ст. </a:t>
            </a:r>
            <a:r>
              <a:rPr sz="2500" spc="10" dirty="0"/>
              <a:t>2 </a:t>
            </a:r>
            <a:r>
              <a:rPr sz="2500" spc="5" dirty="0"/>
              <a:t>Конвенции </a:t>
            </a:r>
            <a:r>
              <a:rPr sz="2500" spc="10" dirty="0"/>
              <a:t>ООН «О</a:t>
            </a:r>
            <a:r>
              <a:rPr sz="2500" spc="-40" dirty="0"/>
              <a:t> </a:t>
            </a:r>
            <a:r>
              <a:rPr sz="2500" spc="5" dirty="0"/>
              <a:t>правах  инвалидов»</a:t>
            </a:r>
            <a:endParaRPr sz="2500"/>
          </a:p>
          <a:p>
            <a:pPr marL="12700" marR="5080">
              <a:lnSpc>
                <a:spcPct val="100000"/>
              </a:lnSpc>
            </a:pPr>
            <a:r>
              <a:rPr sz="2500" spc="5" dirty="0"/>
              <a:t>Использование разумного подхода </a:t>
            </a:r>
            <a:r>
              <a:rPr sz="2500" spc="10" dirty="0"/>
              <a:t>и  </a:t>
            </a:r>
            <a:r>
              <a:rPr sz="2500" spc="5" dirty="0"/>
              <a:t>универсального</a:t>
            </a:r>
            <a:r>
              <a:rPr sz="2500" spc="-5" dirty="0"/>
              <a:t> </a:t>
            </a:r>
            <a:r>
              <a:rPr sz="2500" spc="5" dirty="0"/>
              <a:t>дизайна</a:t>
            </a:r>
            <a:endParaRPr sz="2500"/>
          </a:p>
        </p:txBody>
      </p:sp>
      <p:sp>
        <p:nvSpPr>
          <p:cNvPr id="3" name="object 3"/>
          <p:cNvSpPr/>
          <p:nvPr/>
        </p:nvSpPr>
        <p:spPr>
          <a:xfrm>
            <a:off x="539548" y="1761646"/>
            <a:ext cx="6611577" cy="25098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280633" y="4288516"/>
            <a:ext cx="863348" cy="8549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0568" y="211386"/>
            <a:ext cx="7459345" cy="11341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3200" spc="20" dirty="0"/>
              <a:t>Разумные</a:t>
            </a:r>
            <a:r>
              <a:rPr sz="3200" spc="-5" dirty="0"/>
              <a:t> </a:t>
            </a:r>
            <a:r>
              <a:rPr sz="3200" spc="20" dirty="0"/>
              <a:t>приспособления</a:t>
            </a:r>
            <a:endParaRPr sz="3200"/>
          </a:p>
          <a:p>
            <a:pPr marL="12700" marR="5080">
              <a:lnSpc>
                <a:spcPct val="102600"/>
              </a:lnSpc>
              <a:spcBef>
                <a:spcPts val="40"/>
              </a:spcBef>
            </a:pPr>
            <a:r>
              <a:rPr sz="1950" spc="10" dirty="0">
                <a:solidFill>
                  <a:srgbClr val="2A3890"/>
                </a:solidFill>
                <a:latin typeface="Times New Roman"/>
                <a:cs typeface="Times New Roman"/>
              </a:rPr>
              <a:t>используются при </a:t>
            </a:r>
            <a:r>
              <a:rPr sz="1950" spc="15" dirty="0">
                <a:solidFill>
                  <a:srgbClr val="2A3890"/>
                </a:solidFill>
                <a:latin typeface="Times New Roman"/>
                <a:cs typeface="Times New Roman"/>
              </a:rPr>
              <a:t>адаптации </a:t>
            </a:r>
            <a:r>
              <a:rPr sz="1950" spc="10" dirty="0">
                <a:solidFill>
                  <a:srgbClr val="2A3890"/>
                </a:solidFill>
                <a:latin typeface="Times New Roman"/>
                <a:cs typeface="Times New Roman"/>
              </a:rPr>
              <a:t>памятников </a:t>
            </a:r>
            <a:r>
              <a:rPr sz="1950" spc="15" dirty="0">
                <a:solidFill>
                  <a:srgbClr val="2A3890"/>
                </a:solidFill>
                <a:latin typeface="Times New Roman"/>
                <a:cs typeface="Times New Roman"/>
              </a:rPr>
              <a:t>архитектуры и </a:t>
            </a:r>
            <a:r>
              <a:rPr sz="1950" spc="10" dirty="0">
                <a:solidFill>
                  <a:srgbClr val="2A3890"/>
                </a:solidFill>
                <a:latin typeface="Times New Roman"/>
                <a:cs typeface="Times New Roman"/>
              </a:rPr>
              <a:t>зданий  постройки до</a:t>
            </a:r>
            <a:r>
              <a:rPr sz="1950" spc="-10" dirty="0">
                <a:solidFill>
                  <a:srgbClr val="2A3890"/>
                </a:solidFill>
                <a:latin typeface="Times New Roman"/>
                <a:cs typeface="Times New Roman"/>
              </a:rPr>
              <a:t> </a:t>
            </a:r>
            <a:r>
              <a:rPr sz="1950" spc="10" dirty="0">
                <a:solidFill>
                  <a:srgbClr val="2A3890"/>
                </a:solidFill>
                <a:latin typeface="Times New Roman"/>
                <a:cs typeface="Times New Roman"/>
              </a:rPr>
              <a:t>2016г.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27583" y="1491626"/>
            <a:ext cx="3384283" cy="27002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24441" y="1505821"/>
            <a:ext cx="2603044" cy="10846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40078" y="1454072"/>
            <a:ext cx="1188130" cy="11881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24441" y="2800344"/>
            <a:ext cx="2603044" cy="134242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280633" y="4288516"/>
            <a:ext cx="863348" cy="85497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670</Words>
  <Application>Microsoft Office PowerPoint</Application>
  <PresentationFormat>Экран (16:9)</PresentationFormat>
  <Paragraphs>88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Office Theme</vt:lpstr>
      <vt:lpstr>   «Доступность гостиниц        и иных средств размещения для маломобильных групп населения.» </vt:lpstr>
      <vt:lpstr>Основные нормативные документы</vt:lpstr>
      <vt:lpstr>Основные нормативные документы</vt:lpstr>
      <vt:lpstr>Категории инвалидов</vt:lpstr>
      <vt:lpstr>Категории инвалидов</vt:lpstr>
      <vt:lpstr>Мероприятия по адаптации  объектов. С чего начинать?</vt:lpstr>
      <vt:lpstr>Основные структурно-функциональные зоны</vt:lpstr>
      <vt:lpstr>Ст. 2 Конвенции ООН «О правах  инвалидов» Использование разумного подхода и  универсального дизайна</vt:lpstr>
      <vt:lpstr>Разумные приспособления используются при адаптации памятников архитектуры и зданий  постройки до 2016г.</vt:lpstr>
      <vt:lpstr>Слайд 10</vt:lpstr>
      <vt:lpstr>Слайд 11</vt:lpstr>
      <vt:lpstr>Слайд 12</vt:lpstr>
      <vt:lpstr>Слайд 13</vt:lpstr>
      <vt:lpstr>Слайд 14</vt:lpstr>
      <vt:lpstr>Обучение персонала по вопросам доступности.  Дистанционное и очное.</vt:lpstr>
      <vt:lpstr>Слайд 16</vt:lpstr>
      <vt:lpstr>Для кого?</vt:lpstr>
      <vt:lpstr>Слайд 18</vt:lpstr>
      <vt:lpstr>Иностранные гости</vt:lpstr>
      <vt:lpstr>Бизнес клиенты</vt:lpstr>
      <vt:lpstr>География</vt:lpstr>
      <vt:lpstr>Мнение глухих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«Доступность гостиниц        и иных средств размещения для маломобильных групп населения.»</dc:title>
  <dc:creator>Kondakova</dc:creator>
  <cp:lastModifiedBy>Денина Анастасия Юрьевна</cp:lastModifiedBy>
  <cp:revision>2</cp:revision>
  <dcterms:created xsi:type="dcterms:W3CDTF">2018-12-18T06:58:53Z</dcterms:created>
  <dcterms:modified xsi:type="dcterms:W3CDTF">2018-12-19T02:01:25Z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  <property fmtid="{D5CDD505-2E9C-101B-9397-08002B2CF9AE}" pid="3" name="LastSaved">
    <vt:filetime>2018-12-18T00:00:00Z</vt:filetime>
  </property>
</Properties>
</file>